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sldIdLst>
    <p:sldId id="273" r:id="rId2"/>
    <p:sldId id="307" r:id="rId3"/>
    <p:sldId id="282" r:id="rId4"/>
    <p:sldId id="256" r:id="rId5"/>
    <p:sldId id="257" r:id="rId6"/>
    <p:sldId id="258" r:id="rId7"/>
    <p:sldId id="259" r:id="rId8"/>
    <p:sldId id="260" r:id="rId9"/>
    <p:sldId id="261" r:id="rId10"/>
    <p:sldId id="308" r:id="rId11"/>
    <p:sldId id="309" r:id="rId12"/>
    <p:sldId id="310" r:id="rId13"/>
    <p:sldId id="311" r:id="rId14"/>
    <p:sldId id="312" r:id="rId15"/>
    <p:sldId id="313" r:id="rId16"/>
    <p:sldId id="281" r:id="rId17"/>
    <p:sldId id="314" r:id="rId18"/>
    <p:sldId id="315" r:id="rId19"/>
    <p:sldId id="316" r:id="rId20"/>
    <p:sldId id="333" r:id="rId21"/>
    <p:sldId id="317" r:id="rId22"/>
    <p:sldId id="334" r:id="rId23"/>
    <p:sldId id="335" r:id="rId24"/>
    <p:sldId id="336" r:id="rId25"/>
    <p:sldId id="337" r:id="rId26"/>
    <p:sldId id="338" r:id="rId27"/>
    <p:sldId id="339" r:id="rId28"/>
    <p:sldId id="340" r:id="rId29"/>
    <p:sldId id="279" r:id="rId30"/>
    <p:sldId id="318" r:id="rId31"/>
    <p:sldId id="319" r:id="rId32"/>
    <p:sldId id="276" r:id="rId33"/>
    <p:sldId id="320" r:id="rId34"/>
    <p:sldId id="321" r:id="rId35"/>
    <p:sldId id="324" r:id="rId36"/>
    <p:sldId id="306" r:id="rId37"/>
    <p:sldId id="326" r:id="rId38"/>
    <p:sldId id="327" r:id="rId39"/>
    <p:sldId id="325" r:id="rId40"/>
    <p:sldId id="322" r:id="rId41"/>
    <p:sldId id="323" r:id="rId42"/>
    <p:sldId id="277" r:id="rId43"/>
    <p:sldId id="280" r:id="rId44"/>
    <p:sldId id="275" r:id="rId45"/>
    <p:sldId id="328" r:id="rId46"/>
    <p:sldId id="329" r:id="rId47"/>
    <p:sldId id="330" r:id="rId48"/>
    <p:sldId id="302" r:id="rId49"/>
    <p:sldId id="303" r:id="rId50"/>
    <p:sldId id="331" r:id="rId51"/>
    <p:sldId id="332" r:id="rId5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FF0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1080"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17EA9651-0195-4D06-8A78-7C6425B2563A}"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D516907-3FDA-4D0E-8B24-34B36BB32754}"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9B1FFEC-6C46-4212-8058-7CE41B85E692}"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76A195-C86E-407A-8930-2FF54EEA6CD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B26D0A8-3322-4BE0-BB66-348BCF707E57}" type="slidenum">
              <a:rPr lang="en-US" smtClean="0"/>
              <a:pPr>
                <a:defRPr/>
              </a:pPr>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9D5732-F907-43F6-AC82-2B33231CB9F6}" type="slidenum">
              <a:rPr lang="en-US" smtClean="0"/>
              <a:pPr>
                <a:defRPr/>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B00E3B4-713B-48CB-BD0C-EEB9162661AD}" type="slidenum">
              <a:rPr lang="en-US" smtClean="0"/>
              <a:pPr>
                <a:defRPr/>
              </a:pPr>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2A80645F-2FBB-4430-AE39-A71A1E4C79C5}"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B8E0E3A-8286-4055-9B1E-D447CB1B3BF5}" type="slidenum">
              <a:rPr lang="en-US" smtClean="0"/>
              <a:pPr>
                <a:defRPr/>
              </a:pPr>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CA82193-4632-41C2-9CE9-F643E1273D86}"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9E8B34C-7EA3-4D55-9ACA-05A253DF09B8}"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69B1E0AE-249B-4427-925D-B5D7F60AFAEF}" type="slidenum">
              <a:rPr lang="en-US" smtClean="0"/>
              <a:pPr>
                <a:defRPr/>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97817F18-B6C1-450C-A4CE-C7ECC527E411}"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www.saferoadmaps.org/home/"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ctrTitle"/>
          </p:nvPr>
        </p:nvSpPr>
        <p:spPr/>
        <p:txBody>
          <a:bodyPr/>
          <a:lstStyle/>
          <a:p>
            <a:pPr eaLnBrk="1" hangingPunct="1"/>
            <a:r>
              <a:rPr lang="en-US" b="1">
                <a:solidFill>
                  <a:srgbClr val="FF0000"/>
                </a:solidFill>
                <a:latin typeface="Tahoma" pitchFamily="34" charset="0"/>
                <a:cs typeface="Tahoma" pitchFamily="34" charset="0"/>
              </a:rPr>
              <a:t>Exploratory Analyses </a:t>
            </a:r>
            <a:r>
              <a:rPr lang="en-US" b="1" dirty="0">
                <a:solidFill>
                  <a:srgbClr val="FF0000"/>
                </a:solidFill>
                <a:latin typeface="Tahoma" pitchFamily="34" charset="0"/>
                <a:cs typeface="Tahoma" pitchFamily="34" charset="0"/>
              </a:rPr>
              <a:t>of Crash Data</a:t>
            </a:r>
          </a:p>
        </p:txBody>
      </p:sp>
      <p:sp>
        <p:nvSpPr>
          <p:cNvPr id="11267" name="Rectangle 5"/>
          <p:cNvSpPr>
            <a:spLocks noGrp="1" noChangeArrowheads="1"/>
          </p:cNvSpPr>
          <p:nvPr>
            <p:ph type="subTitle" idx="1"/>
          </p:nvPr>
        </p:nvSpPr>
        <p:spPr/>
        <p:txBody>
          <a:bodyPr/>
          <a:lstStyle/>
          <a:p>
            <a:pPr eaLnBrk="1" hangingPunct="1"/>
            <a:r>
              <a:rPr lang="en-US" b="1" dirty="0">
                <a:latin typeface="Tahoma" pitchFamily="34" charset="0"/>
                <a:cs typeface="Tahoma" pitchFamily="34" charset="0"/>
              </a:rPr>
              <a:t>Fall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61BBC20-6A75-4FE9-BE44-1ABA8AB425C1}"/>
              </a:ext>
            </a:extLst>
          </p:cNvPr>
          <p:cNvSpPr>
            <a:spLocks noGrp="1"/>
          </p:cNvSpPr>
          <p:nvPr>
            <p:ph idx="1"/>
          </p:nvPr>
        </p:nvSpPr>
        <p:spPr>
          <a:xfrm>
            <a:off x="457200" y="1215717"/>
            <a:ext cx="8229600" cy="4525963"/>
          </a:xfrm>
        </p:spPr>
        <p:txBody>
          <a:bodyPr>
            <a:normAutofit fontScale="77500" lnSpcReduction="20000"/>
          </a:bodyPr>
          <a:lstStyle/>
          <a:p>
            <a:pPr marL="109728" indent="0">
              <a:buNone/>
            </a:pPr>
            <a:r>
              <a:rPr lang="en-US" b="1" dirty="0">
                <a:solidFill>
                  <a:schemeClr val="accent2">
                    <a:lumMod val="75000"/>
                  </a:schemeClr>
                </a:solidFill>
              </a:rPr>
              <a:t>Exploratory data analyses </a:t>
            </a:r>
            <a:r>
              <a:rPr lang="en-US" dirty="0"/>
              <a:t>are used to accomplish the following objectives:</a:t>
            </a:r>
          </a:p>
          <a:p>
            <a:r>
              <a:rPr lang="en-US" dirty="0"/>
              <a:t>1. Understanding the data, mapping their underlying structure and identifying data issues such as errors and missing information,</a:t>
            </a:r>
          </a:p>
          <a:p>
            <a:r>
              <a:rPr lang="en-US" dirty="0"/>
              <a:t>2. Selecting the most important variables and identifying possible relationships in terms of direction and magnitude between independent and outcome variables,</a:t>
            </a:r>
          </a:p>
          <a:p>
            <a:r>
              <a:rPr lang="en-US" dirty="0"/>
              <a:t>3. Detecting outliers whose values are significantly different from the other observations in the dataset,</a:t>
            </a:r>
          </a:p>
          <a:p>
            <a:r>
              <a:rPr lang="en-US" dirty="0"/>
              <a:t>4. Testing hypotheses and developing associated confidence intervals or margins of error,</a:t>
            </a:r>
          </a:p>
          <a:p>
            <a:r>
              <a:rPr lang="en-US" dirty="0"/>
              <a:t>5. Examining underlying assumptions to know if the data follows a specific distribution, and</a:t>
            </a:r>
          </a:p>
          <a:p>
            <a:r>
              <a:rPr lang="en-US" dirty="0"/>
              <a:t>6. Choosing a preliminary model that fits the data appropriately.</a:t>
            </a:r>
          </a:p>
        </p:txBody>
      </p:sp>
      <p:sp>
        <p:nvSpPr>
          <p:cNvPr id="3" name="Title 2">
            <a:extLst>
              <a:ext uri="{FF2B5EF4-FFF2-40B4-BE49-F238E27FC236}">
                <a16:creationId xmlns:a16="http://schemas.microsoft.com/office/drawing/2014/main" id="{C98F1A1B-B5E7-454B-BCBE-CE51A6424739}"/>
              </a:ext>
            </a:extLst>
          </p:cNvPr>
          <p:cNvSpPr>
            <a:spLocks noGrp="1"/>
          </p:cNvSpPr>
          <p:nvPr>
            <p:ph type="title"/>
          </p:nvPr>
        </p:nvSpPr>
        <p:spPr/>
        <p:txBody>
          <a:bodyPr/>
          <a:lstStyle/>
          <a:p>
            <a:pPr algn="ctr"/>
            <a:r>
              <a:rPr lang="en-US" dirty="0">
                <a:solidFill>
                  <a:srgbClr val="FF0000"/>
                </a:solidFill>
              </a:rPr>
              <a:t>Objectives</a:t>
            </a:r>
          </a:p>
        </p:txBody>
      </p:sp>
      <p:sp>
        <p:nvSpPr>
          <p:cNvPr id="4" name="TextBox 3">
            <a:extLst>
              <a:ext uri="{FF2B5EF4-FFF2-40B4-BE49-F238E27FC236}">
                <a16:creationId xmlns:a16="http://schemas.microsoft.com/office/drawing/2014/main" id="{F0204E43-6BEA-41A8-A35F-3AD58462A0CD}"/>
              </a:ext>
            </a:extLst>
          </p:cNvPr>
          <p:cNvSpPr txBox="1"/>
          <p:nvPr/>
        </p:nvSpPr>
        <p:spPr>
          <a:xfrm>
            <a:off x="696686" y="6017623"/>
            <a:ext cx="6405154" cy="369332"/>
          </a:xfrm>
          <a:prstGeom prst="rect">
            <a:avLst/>
          </a:prstGeom>
          <a:noFill/>
        </p:spPr>
        <p:txBody>
          <a:bodyPr wrap="square" rtlCol="0">
            <a:spAutoFit/>
          </a:bodyPr>
          <a:lstStyle/>
          <a:p>
            <a:r>
              <a:rPr lang="en-US" dirty="0"/>
              <a:t>Note: check Chapter 5 for all the important equations.</a:t>
            </a:r>
          </a:p>
        </p:txBody>
      </p:sp>
    </p:spTree>
    <p:extLst>
      <p:ext uri="{BB962C8B-B14F-4D97-AF65-F5344CB8AC3E}">
        <p14:creationId xmlns:p14="http://schemas.microsoft.com/office/powerpoint/2010/main" val="1988250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B04700-E891-4420-B062-D2030AB807C8}"/>
              </a:ext>
            </a:extLst>
          </p:cNvPr>
          <p:cNvSpPr>
            <a:spLocks noGrp="1"/>
          </p:cNvSpPr>
          <p:nvPr>
            <p:ph idx="1"/>
          </p:nvPr>
        </p:nvSpPr>
        <p:spPr/>
        <p:txBody>
          <a:bodyPr/>
          <a:lstStyle/>
          <a:p>
            <a:r>
              <a:rPr lang="en-US" dirty="0"/>
              <a:t>Measures of central tendency</a:t>
            </a:r>
          </a:p>
          <a:p>
            <a:pPr lvl="1"/>
            <a:r>
              <a:rPr lang="en-US" dirty="0"/>
              <a:t>Mean, Median, Mode</a:t>
            </a:r>
          </a:p>
          <a:p>
            <a:r>
              <a:rPr lang="en-US" dirty="0"/>
              <a:t>Measures of variability</a:t>
            </a:r>
          </a:p>
          <a:p>
            <a:pPr lvl="1"/>
            <a:r>
              <a:rPr lang="en-US" dirty="0"/>
              <a:t>Range, Quartiles and interquartile range, Variance, standard deviation and standard error, Coefficient of variation</a:t>
            </a:r>
          </a:p>
          <a:p>
            <a:pPr lvl="1"/>
            <a:r>
              <a:rPr lang="en-US" dirty="0"/>
              <a:t>Symmetrical and asymmetrical data, Skewness, Kurtosis (measure of the sharpness of the peak of a frequency distribution; see next slide).</a:t>
            </a:r>
          </a:p>
          <a:p>
            <a:pPr marL="109728" indent="0">
              <a:buNone/>
            </a:pPr>
            <a:endParaRPr lang="en-US" dirty="0"/>
          </a:p>
        </p:txBody>
      </p:sp>
      <p:sp>
        <p:nvSpPr>
          <p:cNvPr id="3" name="Title 2">
            <a:extLst>
              <a:ext uri="{FF2B5EF4-FFF2-40B4-BE49-F238E27FC236}">
                <a16:creationId xmlns:a16="http://schemas.microsoft.com/office/drawing/2014/main" id="{609B69A8-3741-4848-90C1-C1C1FCF6DB75}"/>
              </a:ext>
            </a:extLst>
          </p:cNvPr>
          <p:cNvSpPr>
            <a:spLocks noGrp="1"/>
          </p:cNvSpPr>
          <p:nvPr>
            <p:ph type="title"/>
          </p:nvPr>
        </p:nvSpPr>
        <p:spPr/>
        <p:txBody>
          <a:bodyPr/>
          <a:lstStyle/>
          <a:p>
            <a:pPr algn="ctr"/>
            <a:r>
              <a:rPr lang="en-US" dirty="0">
                <a:solidFill>
                  <a:srgbClr val="FF0000"/>
                </a:solidFill>
              </a:rPr>
              <a:t>Quantitative Techniques</a:t>
            </a:r>
          </a:p>
        </p:txBody>
      </p:sp>
    </p:spTree>
    <p:extLst>
      <p:ext uri="{BB962C8B-B14F-4D97-AF65-F5344CB8AC3E}">
        <p14:creationId xmlns:p14="http://schemas.microsoft.com/office/powerpoint/2010/main" val="348514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88F5DC-9770-429B-A12B-3C8F123610A9}"/>
              </a:ext>
            </a:extLst>
          </p:cNvPr>
          <p:cNvPicPr>
            <a:picLocks noChangeAspect="1"/>
          </p:cNvPicPr>
          <p:nvPr/>
        </p:nvPicPr>
        <p:blipFill>
          <a:blip r:embed="rId2"/>
          <a:stretch>
            <a:fillRect/>
          </a:stretch>
        </p:blipFill>
        <p:spPr>
          <a:xfrm>
            <a:off x="379809" y="718457"/>
            <a:ext cx="8384381" cy="5516880"/>
          </a:xfrm>
          <a:prstGeom prst="rect">
            <a:avLst/>
          </a:prstGeom>
        </p:spPr>
      </p:pic>
    </p:spTree>
    <p:extLst>
      <p:ext uri="{BB962C8B-B14F-4D97-AF65-F5344CB8AC3E}">
        <p14:creationId xmlns:p14="http://schemas.microsoft.com/office/powerpoint/2010/main" val="2131496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B04700-E891-4420-B062-D2030AB807C8}"/>
              </a:ext>
            </a:extLst>
          </p:cNvPr>
          <p:cNvSpPr>
            <a:spLocks noGrp="1"/>
          </p:cNvSpPr>
          <p:nvPr>
            <p:ph idx="1"/>
          </p:nvPr>
        </p:nvSpPr>
        <p:spPr>
          <a:xfrm>
            <a:off x="457200" y="1481329"/>
            <a:ext cx="8229600" cy="2023872"/>
          </a:xfrm>
        </p:spPr>
        <p:txBody>
          <a:bodyPr>
            <a:normAutofit/>
          </a:bodyPr>
          <a:lstStyle/>
          <a:p>
            <a:r>
              <a:rPr lang="en-US" dirty="0"/>
              <a:t>Measures of association</a:t>
            </a:r>
          </a:p>
          <a:p>
            <a:pPr lvl="1"/>
            <a:r>
              <a:rPr lang="en-US" dirty="0"/>
              <a:t>Pearson’s correlation coefficient, Spearman rank-order correlation coefficient, Chi-square test for independence (next slide), Relative risk and odds ratio (below)</a:t>
            </a:r>
          </a:p>
          <a:p>
            <a:pPr marL="109728" indent="0">
              <a:buNone/>
            </a:pPr>
            <a:endParaRPr lang="en-US" dirty="0"/>
          </a:p>
        </p:txBody>
      </p:sp>
      <p:sp>
        <p:nvSpPr>
          <p:cNvPr id="3" name="Title 2">
            <a:extLst>
              <a:ext uri="{FF2B5EF4-FFF2-40B4-BE49-F238E27FC236}">
                <a16:creationId xmlns:a16="http://schemas.microsoft.com/office/drawing/2014/main" id="{609B69A8-3741-4848-90C1-C1C1FCF6DB75}"/>
              </a:ext>
            </a:extLst>
          </p:cNvPr>
          <p:cNvSpPr>
            <a:spLocks noGrp="1"/>
          </p:cNvSpPr>
          <p:nvPr>
            <p:ph type="title"/>
          </p:nvPr>
        </p:nvSpPr>
        <p:spPr/>
        <p:txBody>
          <a:bodyPr/>
          <a:lstStyle/>
          <a:p>
            <a:r>
              <a:rPr lang="en-US" dirty="0">
                <a:solidFill>
                  <a:srgbClr val="FF0000"/>
                </a:solidFill>
              </a:rPr>
              <a:t>Quantitative Techniques</a:t>
            </a:r>
          </a:p>
        </p:txBody>
      </p:sp>
      <p:pic>
        <p:nvPicPr>
          <p:cNvPr id="4" name="Picture 3">
            <a:extLst>
              <a:ext uri="{FF2B5EF4-FFF2-40B4-BE49-F238E27FC236}">
                <a16:creationId xmlns:a16="http://schemas.microsoft.com/office/drawing/2014/main" id="{FC1045A8-3C70-46A5-AD55-EE1A95D34A86}"/>
              </a:ext>
            </a:extLst>
          </p:cNvPr>
          <p:cNvPicPr>
            <a:picLocks noChangeAspect="1"/>
          </p:cNvPicPr>
          <p:nvPr/>
        </p:nvPicPr>
        <p:blipFill>
          <a:blip r:embed="rId2"/>
          <a:stretch>
            <a:fillRect/>
          </a:stretch>
        </p:blipFill>
        <p:spPr>
          <a:xfrm>
            <a:off x="1497643" y="3617159"/>
            <a:ext cx="5556531" cy="1243476"/>
          </a:xfrm>
          <a:prstGeom prst="rect">
            <a:avLst/>
          </a:prstGeom>
        </p:spPr>
      </p:pic>
      <p:pic>
        <p:nvPicPr>
          <p:cNvPr id="5" name="Picture 4">
            <a:extLst>
              <a:ext uri="{FF2B5EF4-FFF2-40B4-BE49-F238E27FC236}">
                <a16:creationId xmlns:a16="http://schemas.microsoft.com/office/drawing/2014/main" id="{61FCEF2F-1D7D-42A5-BBAE-FFFE122A8A84}"/>
              </a:ext>
            </a:extLst>
          </p:cNvPr>
          <p:cNvPicPr>
            <a:picLocks noChangeAspect="1"/>
          </p:cNvPicPr>
          <p:nvPr/>
        </p:nvPicPr>
        <p:blipFill>
          <a:blip r:embed="rId3"/>
          <a:stretch>
            <a:fillRect/>
          </a:stretch>
        </p:blipFill>
        <p:spPr>
          <a:xfrm>
            <a:off x="1596483" y="5250397"/>
            <a:ext cx="2396668" cy="926404"/>
          </a:xfrm>
          <a:prstGeom prst="rect">
            <a:avLst/>
          </a:prstGeom>
        </p:spPr>
      </p:pic>
      <p:pic>
        <p:nvPicPr>
          <p:cNvPr id="6" name="Picture 5">
            <a:extLst>
              <a:ext uri="{FF2B5EF4-FFF2-40B4-BE49-F238E27FC236}">
                <a16:creationId xmlns:a16="http://schemas.microsoft.com/office/drawing/2014/main" id="{9A005066-F948-431A-97A9-F2281F10FC77}"/>
              </a:ext>
            </a:extLst>
          </p:cNvPr>
          <p:cNvPicPr>
            <a:picLocks noChangeAspect="1"/>
          </p:cNvPicPr>
          <p:nvPr/>
        </p:nvPicPr>
        <p:blipFill>
          <a:blip r:embed="rId4"/>
          <a:stretch>
            <a:fillRect/>
          </a:stretch>
        </p:blipFill>
        <p:spPr>
          <a:xfrm>
            <a:off x="4721200" y="5250397"/>
            <a:ext cx="2476435" cy="926404"/>
          </a:xfrm>
          <a:prstGeom prst="rect">
            <a:avLst/>
          </a:prstGeom>
        </p:spPr>
      </p:pic>
    </p:spTree>
    <p:extLst>
      <p:ext uri="{BB962C8B-B14F-4D97-AF65-F5344CB8AC3E}">
        <p14:creationId xmlns:p14="http://schemas.microsoft.com/office/powerpoint/2010/main" val="4204250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D0E116-02C8-497D-82B1-15ACCEF590B9}"/>
              </a:ext>
            </a:extLst>
          </p:cNvPr>
          <p:cNvPicPr>
            <a:picLocks noChangeAspect="1"/>
          </p:cNvPicPr>
          <p:nvPr/>
        </p:nvPicPr>
        <p:blipFill>
          <a:blip r:embed="rId2"/>
          <a:stretch>
            <a:fillRect/>
          </a:stretch>
        </p:blipFill>
        <p:spPr>
          <a:xfrm>
            <a:off x="486670" y="866503"/>
            <a:ext cx="8307477" cy="3222172"/>
          </a:xfrm>
          <a:prstGeom prst="rect">
            <a:avLst/>
          </a:prstGeom>
        </p:spPr>
      </p:pic>
    </p:spTree>
    <p:extLst>
      <p:ext uri="{BB962C8B-B14F-4D97-AF65-F5344CB8AC3E}">
        <p14:creationId xmlns:p14="http://schemas.microsoft.com/office/powerpoint/2010/main" val="362320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125EC9-140A-4A4A-BA3C-8CABAD8B5080}"/>
              </a:ext>
            </a:extLst>
          </p:cNvPr>
          <p:cNvPicPr>
            <a:picLocks noChangeAspect="1"/>
          </p:cNvPicPr>
          <p:nvPr/>
        </p:nvPicPr>
        <p:blipFill>
          <a:blip r:embed="rId2"/>
          <a:stretch>
            <a:fillRect/>
          </a:stretch>
        </p:blipFill>
        <p:spPr>
          <a:xfrm>
            <a:off x="1290858" y="156754"/>
            <a:ext cx="6474962" cy="6457406"/>
          </a:xfrm>
          <a:prstGeom prst="rect">
            <a:avLst/>
          </a:prstGeom>
        </p:spPr>
      </p:pic>
    </p:spTree>
    <p:extLst>
      <p:ext uri="{BB962C8B-B14F-4D97-AF65-F5344CB8AC3E}">
        <p14:creationId xmlns:p14="http://schemas.microsoft.com/office/powerpoint/2010/main" val="3384807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5"/>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a:solidFill>
                  <a:srgbClr val="FF0000"/>
                </a:solidFill>
                <a:latin typeface="Tahoma" pitchFamily="34" charset="0"/>
              </a:rPr>
              <a:t>Confidence Intervals</a:t>
            </a:r>
          </a:p>
        </p:txBody>
      </p:sp>
      <p:sp>
        <p:nvSpPr>
          <p:cNvPr id="25603" name="Text Box 6"/>
          <p:cNvSpPr txBox="1">
            <a:spLocks noChangeArrowheads="1"/>
          </p:cNvSpPr>
          <p:nvPr/>
        </p:nvSpPr>
        <p:spPr bwMode="auto">
          <a:xfrm>
            <a:off x="855663" y="942975"/>
            <a:ext cx="7475537" cy="1920875"/>
          </a:xfrm>
          <a:prstGeom prst="rect">
            <a:avLst/>
          </a:prstGeom>
          <a:noFill/>
          <a:ln w="9525">
            <a:noFill/>
            <a:miter lim="800000"/>
            <a:headEnd/>
            <a:tailEnd/>
          </a:ln>
        </p:spPr>
        <p:txBody>
          <a:bodyPr>
            <a:spAutoFit/>
          </a:bodyPr>
          <a:lstStyle/>
          <a:p>
            <a:pPr eaLnBrk="0" hangingPunct="0">
              <a:spcBef>
                <a:spcPct val="50000"/>
              </a:spcBef>
            </a:pPr>
            <a:r>
              <a:rPr lang="en-US" sz="2000">
                <a:latin typeface="Tahoma" pitchFamily="34" charset="0"/>
              </a:rPr>
              <a:t>Statistics are usually calculated from samples, such as the sample average </a:t>
            </a:r>
            <a:r>
              <a:rPr lang="en-US" sz="2000" i="1">
                <a:latin typeface="Tahoma" pitchFamily="34" charset="0"/>
              </a:rPr>
              <a:t>X</a:t>
            </a:r>
            <a:r>
              <a:rPr lang="en-US" sz="2000">
                <a:latin typeface="Tahoma" pitchFamily="34" charset="0"/>
              </a:rPr>
              <a:t>, variance </a:t>
            </a:r>
            <a:r>
              <a:rPr lang="en-US" sz="2000" i="1">
                <a:latin typeface="Tahoma" pitchFamily="34" charset="0"/>
              </a:rPr>
              <a:t>s</a:t>
            </a:r>
            <a:r>
              <a:rPr lang="en-US" sz="2000" i="1" baseline="30000">
                <a:latin typeface="Tahoma" pitchFamily="34" charset="0"/>
              </a:rPr>
              <a:t>2</a:t>
            </a:r>
            <a:r>
              <a:rPr lang="en-US" sz="2000">
                <a:latin typeface="Tahoma" pitchFamily="34" charset="0"/>
              </a:rPr>
              <a:t>, the standard deviation </a:t>
            </a:r>
            <a:r>
              <a:rPr lang="en-US" sz="2000" i="1">
                <a:latin typeface="Tahoma" pitchFamily="34" charset="0"/>
              </a:rPr>
              <a:t>s</a:t>
            </a:r>
            <a:r>
              <a:rPr lang="en-US" sz="2000">
                <a:latin typeface="Tahoma" pitchFamily="34" charset="0"/>
              </a:rPr>
              <a:t>, are used to estimate the population parameters. For instance:</a:t>
            </a:r>
          </a:p>
          <a:p>
            <a:pPr eaLnBrk="0" hangingPunct="0">
              <a:spcBef>
                <a:spcPct val="50000"/>
              </a:spcBef>
            </a:pPr>
            <a:r>
              <a:rPr lang="en-US" sz="2000" i="1">
                <a:latin typeface="Tahoma" pitchFamily="34" charset="0"/>
              </a:rPr>
              <a:t>X</a:t>
            </a:r>
            <a:r>
              <a:rPr lang="en-US" sz="2000">
                <a:latin typeface="Tahoma" pitchFamily="34" charset="0"/>
              </a:rPr>
              <a:t> is used as an estimate of the population </a:t>
            </a:r>
            <a:r>
              <a:rPr lang="el-GR" sz="2000" i="1">
                <a:latin typeface="Tahoma" pitchFamily="34" charset="0"/>
                <a:cs typeface="Tahoma" pitchFamily="34" charset="0"/>
              </a:rPr>
              <a:t>μ</a:t>
            </a:r>
            <a:r>
              <a:rPr lang="en-US" sz="2000" i="1" baseline="-25000">
                <a:latin typeface="Tahoma" pitchFamily="34" charset="0"/>
                <a:cs typeface="Tahoma" pitchFamily="34" charset="0"/>
              </a:rPr>
              <a:t>x</a:t>
            </a:r>
            <a:endParaRPr lang="en-US" sz="2000" i="1">
              <a:latin typeface="Tahoma" pitchFamily="34" charset="0"/>
              <a:cs typeface="Tahoma" pitchFamily="34" charset="0"/>
            </a:endParaRPr>
          </a:p>
          <a:p>
            <a:pPr eaLnBrk="0" hangingPunct="0">
              <a:spcBef>
                <a:spcPct val="50000"/>
              </a:spcBef>
            </a:pPr>
            <a:r>
              <a:rPr lang="en-US" sz="2000" i="1">
                <a:latin typeface="Tahoma" pitchFamily="34" charset="0"/>
                <a:cs typeface="Tahoma" pitchFamily="34" charset="0"/>
              </a:rPr>
              <a:t>s</a:t>
            </a:r>
            <a:r>
              <a:rPr lang="en-US" sz="2000" i="1" baseline="30000">
                <a:latin typeface="Tahoma" pitchFamily="34" charset="0"/>
                <a:cs typeface="Tahoma" pitchFamily="34" charset="0"/>
              </a:rPr>
              <a:t>2</a:t>
            </a:r>
            <a:r>
              <a:rPr lang="en-US" sz="2000">
                <a:latin typeface="Tahoma" pitchFamily="34" charset="0"/>
                <a:cs typeface="Tahoma" pitchFamily="34" charset="0"/>
              </a:rPr>
              <a:t> is used as an estimate of the population variance </a:t>
            </a:r>
            <a:r>
              <a:rPr lang="el-GR" sz="2000" i="1">
                <a:latin typeface="Tahoma" pitchFamily="34" charset="0"/>
                <a:cs typeface="Tahoma" pitchFamily="34" charset="0"/>
              </a:rPr>
              <a:t>σ</a:t>
            </a:r>
            <a:r>
              <a:rPr lang="en-US" sz="2000" i="1" baseline="30000">
                <a:latin typeface="Tahoma" pitchFamily="34" charset="0"/>
                <a:cs typeface="Tahoma" pitchFamily="34" charset="0"/>
              </a:rPr>
              <a:t>2</a:t>
            </a:r>
            <a:endParaRPr lang="el-GR" sz="2000" i="1" baseline="30000">
              <a:latin typeface="Tahoma" pitchFamily="34" charset="0"/>
              <a:cs typeface="Tahoma" pitchFamily="34" charset="0"/>
            </a:endParaRPr>
          </a:p>
        </p:txBody>
      </p:sp>
      <p:sp>
        <p:nvSpPr>
          <p:cNvPr id="25604" name="Line 7"/>
          <p:cNvSpPr>
            <a:spLocks noChangeShapeType="1"/>
          </p:cNvSpPr>
          <p:nvPr/>
        </p:nvSpPr>
        <p:spPr bwMode="auto">
          <a:xfrm>
            <a:off x="2859088" y="1323975"/>
            <a:ext cx="158750" cy="0"/>
          </a:xfrm>
          <a:prstGeom prst="line">
            <a:avLst/>
          </a:prstGeom>
          <a:noFill/>
          <a:ln w="9525">
            <a:solidFill>
              <a:schemeClr val="tx1"/>
            </a:solidFill>
            <a:round/>
            <a:headEnd/>
            <a:tailEnd/>
          </a:ln>
        </p:spPr>
        <p:txBody>
          <a:bodyPr/>
          <a:lstStyle/>
          <a:p>
            <a:endParaRPr lang="en-US"/>
          </a:p>
        </p:txBody>
      </p:sp>
      <p:sp>
        <p:nvSpPr>
          <p:cNvPr id="25605" name="Line 9"/>
          <p:cNvSpPr>
            <a:spLocks noChangeShapeType="1"/>
          </p:cNvSpPr>
          <p:nvPr/>
        </p:nvSpPr>
        <p:spPr bwMode="auto">
          <a:xfrm>
            <a:off x="1023938" y="2071688"/>
            <a:ext cx="158750" cy="0"/>
          </a:xfrm>
          <a:prstGeom prst="line">
            <a:avLst/>
          </a:prstGeom>
          <a:noFill/>
          <a:ln w="9525">
            <a:solidFill>
              <a:schemeClr val="tx1"/>
            </a:solidFill>
            <a:round/>
            <a:headEnd/>
            <a:tailEnd/>
          </a:ln>
        </p:spPr>
        <p:txBody>
          <a:bodyPr/>
          <a:lstStyle/>
          <a:p>
            <a:endParaRPr lang="en-US"/>
          </a:p>
        </p:txBody>
      </p:sp>
      <p:sp>
        <p:nvSpPr>
          <p:cNvPr id="25606" name="Text Box 10"/>
          <p:cNvSpPr txBox="1">
            <a:spLocks noChangeArrowheads="1"/>
          </p:cNvSpPr>
          <p:nvPr/>
        </p:nvSpPr>
        <p:spPr bwMode="auto">
          <a:xfrm>
            <a:off x="817563" y="3155950"/>
            <a:ext cx="6894512" cy="2225675"/>
          </a:xfrm>
          <a:prstGeom prst="rect">
            <a:avLst/>
          </a:prstGeom>
          <a:noFill/>
          <a:ln w="9525">
            <a:noFill/>
            <a:miter lim="800000"/>
            <a:headEnd/>
            <a:tailEnd/>
          </a:ln>
        </p:spPr>
        <p:txBody>
          <a:bodyPr>
            <a:spAutoFit/>
          </a:bodyPr>
          <a:lstStyle/>
          <a:p>
            <a:pPr eaLnBrk="0" hangingPunct="0">
              <a:spcBef>
                <a:spcPct val="50000"/>
              </a:spcBef>
            </a:pPr>
            <a:r>
              <a:rPr lang="en-US" sz="2000">
                <a:latin typeface="Tahoma" pitchFamily="34" charset="0"/>
              </a:rPr>
              <a:t>Interval estimates, defined as Confidence Intervals, allow inferences to be drawn about the population by providing an interval, a lower and upper value, within which the unknown parameter will lie with a prescribed level of confidence. In other words, the true value of the population is assumed to be located within the estimated interval.</a:t>
            </a:r>
            <a:endParaRPr lang="el-GR" sz="2000" i="1" baseline="30000">
              <a:latin typeface="Tahoma" pitchFamily="34" charset="0"/>
              <a:cs typeface="Tahoma" pitchFamily="34" charset="0"/>
            </a:endParaRPr>
          </a:p>
        </p:txBody>
      </p:sp>
    </p:spTree>
    <p:extLst>
      <p:ext uri="{BB962C8B-B14F-4D97-AF65-F5344CB8AC3E}">
        <p14:creationId xmlns:p14="http://schemas.microsoft.com/office/powerpoint/2010/main" val="3239445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457200" y="1332802"/>
            <a:ext cx="8142514" cy="369332"/>
          </a:xfrm>
          <a:prstGeom prst="rect">
            <a:avLst/>
          </a:prstGeom>
        </p:spPr>
        <p:txBody>
          <a:bodyPr wrap="square">
            <a:spAutoFit/>
          </a:bodyPr>
          <a:lstStyle/>
          <a:p>
            <a:r>
              <a:rPr lang="en-US" dirty="0"/>
              <a:t>Confidence intervals for unknown mean and known standard deviation</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Confidence Intervals</a:t>
            </a:r>
          </a:p>
        </p:txBody>
      </p:sp>
      <p:sp>
        <p:nvSpPr>
          <p:cNvPr id="4" name="Rectangle 3">
            <a:extLst>
              <a:ext uri="{FF2B5EF4-FFF2-40B4-BE49-F238E27FC236}">
                <a16:creationId xmlns:a16="http://schemas.microsoft.com/office/drawing/2014/main" id="{FBBE7AAC-2E26-4B88-843C-AFAF592BEEE0}"/>
              </a:ext>
            </a:extLst>
          </p:cNvPr>
          <p:cNvSpPr/>
          <p:nvPr/>
        </p:nvSpPr>
        <p:spPr>
          <a:xfrm>
            <a:off x="457200" y="3059668"/>
            <a:ext cx="7763691" cy="369332"/>
          </a:xfrm>
          <a:prstGeom prst="rect">
            <a:avLst/>
          </a:prstGeom>
        </p:spPr>
        <p:txBody>
          <a:bodyPr wrap="square">
            <a:spAutoFit/>
          </a:bodyPr>
          <a:lstStyle/>
          <a:p>
            <a:r>
              <a:rPr lang="en-US" dirty="0"/>
              <a:t>Confidence intervals for unknown mean and unknown standard deviation</a:t>
            </a:r>
          </a:p>
        </p:txBody>
      </p:sp>
      <p:sp>
        <p:nvSpPr>
          <p:cNvPr id="5" name="Rectangle 4">
            <a:extLst>
              <a:ext uri="{FF2B5EF4-FFF2-40B4-BE49-F238E27FC236}">
                <a16:creationId xmlns:a16="http://schemas.microsoft.com/office/drawing/2014/main" id="{8059766C-EA85-4852-9D48-902E0F31CE88}"/>
              </a:ext>
            </a:extLst>
          </p:cNvPr>
          <p:cNvSpPr/>
          <p:nvPr/>
        </p:nvSpPr>
        <p:spPr>
          <a:xfrm>
            <a:off x="457200" y="4376448"/>
            <a:ext cx="3826689" cy="369332"/>
          </a:xfrm>
          <a:prstGeom prst="rect">
            <a:avLst/>
          </a:prstGeom>
        </p:spPr>
        <p:txBody>
          <a:bodyPr wrap="none">
            <a:spAutoFit/>
          </a:bodyPr>
          <a:lstStyle/>
          <a:p>
            <a:r>
              <a:rPr lang="en-US" dirty="0"/>
              <a:t>Confidence intervals for proportions</a:t>
            </a:r>
          </a:p>
        </p:txBody>
      </p:sp>
      <p:pic>
        <p:nvPicPr>
          <p:cNvPr id="6" name="Picture 5">
            <a:extLst>
              <a:ext uri="{FF2B5EF4-FFF2-40B4-BE49-F238E27FC236}">
                <a16:creationId xmlns:a16="http://schemas.microsoft.com/office/drawing/2014/main" id="{3372CEBD-CA12-4321-80A1-F545CF54E44A}"/>
              </a:ext>
            </a:extLst>
          </p:cNvPr>
          <p:cNvPicPr>
            <a:picLocks noChangeAspect="1"/>
          </p:cNvPicPr>
          <p:nvPr/>
        </p:nvPicPr>
        <p:blipFill>
          <a:blip r:embed="rId2"/>
          <a:stretch>
            <a:fillRect/>
          </a:stretch>
        </p:blipFill>
        <p:spPr>
          <a:xfrm>
            <a:off x="3467590" y="1983279"/>
            <a:ext cx="1544192" cy="791893"/>
          </a:xfrm>
          <a:prstGeom prst="rect">
            <a:avLst/>
          </a:prstGeom>
        </p:spPr>
      </p:pic>
      <p:pic>
        <p:nvPicPr>
          <p:cNvPr id="7" name="Picture 6">
            <a:extLst>
              <a:ext uri="{FF2B5EF4-FFF2-40B4-BE49-F238E27FC236}">
                <a16:creationId xmlns:a16="http://schemas.microsoft.com/office/drawing/2014/main" id="{9C34CDE1-870E-4CC4-93DA-217E306E375C}"/>
              </a:ext>
            </a:extLst>
          </p:cNvPr>
          <p:cNvPicPr>
            <a:picLocks noChangeAspect="1"/>
          </p:cNvPicPr>
          <p:nvPr/>
        </p:nvPicPr>
        <p:blipFill>
          <a:blip r:embed="rId3"/>
          <a:stretch>
            <a:fillRect/>
          </a:stretch>
        </p:blipFill>
        <p:spPr>
          <a:xfrm>
            <a:off x="3597004" y="3476011"/>
            <a:ext cx="1484081" cy="782271"/>
          </a:xfrm>
          <a:prstGeom prst="rect">
            <a:avLst/>
          </a:prstGeom>
        </p:spPr>
      </p:pic>
      <p:pic>
        <p:nvPicPr>
          <p:cNvPr id="8" name="Picture 7">
            <a:extLst>
              <a:ext uri="{FF2B5EF4-FFF2-40B4-BE49-F238E27FC236}">
                <a16:creationId xmlns:a16="http://schemas.microsoft.com/office/drawing/2014/main" id="{4FD2D749-0FDD-4E11-984C-8C199CE7D2A0}"/>
              </a:ext>
            </a:extLst>
          </p:cNvPr>
          <p:cNvPicPr>
            <a:picLocks noChangeAspect="1"/>
          </p:cNvPicPr>
          <p:nvPr/>
        </p:nvPicPr>
        <p:blipFill>
          <a:blip r:embed="rId4"/>
          <a:stretch>
            <a:fillRect/>
          </a:stretch>
        </p:blipFill>
        <p:spPr>
          <a:xfrm>
            <a:off x="3387558" y="5063552"/>
            <a:ext cx="2368883" cy="1180493"/>
          </a:xfrm>
          <a:prstGeom prst="rect">
            <a:avLst/>
          </a:prstGeom>
        </p:spPr>
      </p:pic>
    </p:spTree>
    <p:extLst>
      <p:ext uri="{BB962C8B-B14F-4D97-AF65-F5344CB8AC3E}">
        <p14:creationId xmlns:p14="http://schemas.microsoft.com/office/powerpoint/2010/main" val="22971768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457199" y="1332802"/>
            <a:ext cx="8277497" cy="369332"/>
          </a:xfrm>
          <a:prstGeom prst="rect">
            <a:avLst/>
          </a:prstGeom>
        </p:spPr>
        <p:txBody>
          <a:bodyPr wrap="square">
            <a:spAutoFit/>
          </a:bodyPr>
          <a:lstStyle/>
          <a:p>
            <a:r>
              <a:rPr lang="en-US" dirty="0"/>
              <a:t>Confidence intervals for the population variance and standard deviation</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Confidence Intervals</a:t>
            </a:r>
          </a:p>
        </p:txBody>
      </p:sp>
      <p:pic>
        <p:nvPicPr>
          <p:cNvPr id="6" name="Picture 5">
            <a:extLst>
              <a:ext uri="{FF2B5EF4-FFF2-40B4-BE49-F238E27FC236}">
                <a16:creationId xmlns:a16="http://schemas.microsoft.com/office/drawing/2014/main" id="{FBDB4706-234B-4CE0-879E-A60D31D548AA}"/>
              </a:ext>
            </a:extLst>
          </p:cNvPr>
          <p:cNvPicPr>
            <a:picLocks noChangeAspect="1"/>
          </p:cNvPicPr>
          <p:nvPr/>
        </p:nvPicPr>
        <p:blipFill>
          <a:blip r:embed="rId2"/>
          <a:stretch>
            <a:fillRect/>
          </a:stretch>
        </p:blipFill>
        <p:spPr>
          <a:xfrm>
            <a:off x="1495643" y="2011310"/>
            <a:ext cx="5575717" cy="2835379"/>
          </a:xfrm>
          <a:prstGeom prst="rect">
            <a:avLst/>
          </a:prstGeom>
        </p:spPr>
      </p:pic>
    </p:spTree>
    <p:extLst>
      <p:ext uri="{BB962C8B-B14F-4D97-AF65-F5344CB8AC3E}">
        <p14:creationId xmlns:p14="http://schemas.microsoft.com/office/powerpoint/2010/main" val="1953229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Confidence Intervals</a:t>
            </a:r>
          </a:p>
        </p:txBody>
      </p:sp>
      <p:pic>
        <p:nvPicPr>
          <p:cNvPr id="4" name="Picture 3">
            <a:extLst>
              <a:ext uri="{FF2B5EF4-FFF2-40B4-BE49-F238E27FC236}">
                <a16:creationId xmlns:a16="http://schemas.microsoft.com/office/drawing/2014/main" id="{ACAA0585-EC28-46A3-8684-D76608CA1F0E}"/>
              </a:ext>
            </a:extLst>
          </p:cNvPr>
          <p:cNvPicPr>
            <a:picLocks noChangeAspect="1"/>
          </p:cNvPicPr>
          <p:nvPr/>
        </p:nvPicPr>
        <p:blipFill>
          <a:blip r:embed="rId2"/>
          <a:stretch>
            <a:fillRect/>
          </a:stretch>
        </p:blipFill>
        <p:spPr>
          <a:xfrm>
            <a:off x="1559802" y="1105506"/>
            <a:ext cx="6024396" cy="5701891"/>
          </a:xfrm>
          <a:prstGeom prst="rect">
            <a:avLst/>
          </a:prstGeom>
        </p:spPr>
      </p:pic>
    </p:spTree>
    <p:extLst>
      <p:ext uri="{BB962C8B-B14F-4D97-AF65-F5344CB8AC3E}">
        <p14:creationId xmlns:p14="http://schemas.microsoft.com/office/powerpoint/2010/main" val="2318001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AADF94-058D-48EC-98AA-CE4B80AC6503}"/>
              </a:ext>
            </a:extLst>
          </p:cNvPr>
          <p:cNvSpPr>
            <a:spLocks noGrp="1"/>
          </p:cNvSpPr>
          <p:nvPr>
            <p:ph idx="1"/>
          </p:nvPr>
        </p:nvSpPr>
        <p:spPr/>
        <p:txBody>
          <a:bodyPr>
            <a:normAutofit lnSpcReduction="10000"/>
          </a:bodyPr>
          <a:lstStyle/>
          <a:p>
            <a:r>
              <a:rPr lang="en-US" dirty="0"/>
              <a:t>In the previous lecture, I showed how to link different databases together.</a:t>
            </a:r>
          </a:p>
          <a:p>
            <a:r>
              <a:rPr lang="en-US" dirty="0"/>
              <a:t>Usually, we link them via the location (control-section or GIS) and then match the crashes to the characteristics of the location.</a:t>
            </a:r>
          </a:p>
          <a:p>
            <a:r>
              <a:rPr lang="en-US" dirty="0"/>
              <a:t>Not only do we need to match the crashes, but we also need to use the total sampling frame, even those that do not include crashes.</a:t>
            </a:r>
          </a:p>
          <a:p>
            <a:r>
              <a:rPr lang="en-US" dirty="0"/>
              <a:t>Even the sites or observations that have 0 crash provides information.</a:t>
            </a:r>
          </a:p>
        </p:txBody>
      </p:sp>
      <p:sp>
        <p:nvSpPr>
          <p:cNvPr id="3" name="Title 2">
            <a:extLst>
              <a:ext uri="{FF2B5EF4-FFF2-40B4-BE49-F238E27FC236}">
                <a16:creationId xmlns:a16="http://schemas.microsoft.com/office/drawing/2014/main" id="{CCA099B0-A273-4963-B29F-0E29F08125AF}"/>
              </a:ext>
            </a:extLst>
          </p:cNvPr>
          <p:cNvSpPr>
            <a:spLocks noGrp="1"/>
          </p:cNvSpPr>
          <p:nvPr>
            <p:ph type="title"/>
          </p:nvPr>
        </p:nvSpPr>
        <p:spPr/>
        <p:txBody>
          <a:bodyPr>
            <a:normAutofit fontScale="90000"/>
          </a:bodyPr>
          <a:lstStyle/>
          <a:p>
            <a:r>
              <a:rPr lang="en-US" dirty="0">
                <a:solidFill>
                  <a:srgbClr val="FF0000"/>
                </a:solidFill>
              </a:rPr>
              <a:t>How to “map” crashes on network</a:t>
            </a:r>
          </a:p>
        </p:txBody>
      </p:sp>
    </p:spTree>
    <p:extLst>
      <p:ext uri="{BB962C8B-B14F-4D97-AF65-F5344CB8AC3E}">
        <p14:creationId xmlns:p14="http://schemas.microsoft.com/office/powerpoint/2010/main" val="24178039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457200" y="1232972"/>
            <a:ext cx="8277497" cy="4524315"/>
          </a:xfrm>
          <a:prstGeom prst="rect">
            <a:avLst/>
          </a:prstGeom>
        </p:spPr>
        <p:txBody>
          <a:bodyPr wrap="square">
            <a:spAutoFit/>
          </a:bodyPr>
          <a:lstStyle/>
          <a:p>
            <a:r>
              <a:rPr lang="en-US" dirty="0"/>
              <a:t>Test to determine whether a hypothesis is true or not based on sample data.</a:t>
            </a:r>
          </a:p>
          <a:p>
            <a:endParaRPr lang="en-US" dirty="0"/>
          </a:p>
          <a:p>
            <a:r>
              <a:rPr lang="en-US" b="1" dirty="0">
                <a:solidFill>
                  <a:schemeClr val="accent4">
                    <a:lumMod val="75000"/>
                  </a:schemeClr>
                </a:solidFill>
              </a:rPr>
              <a:t>Step 1 – State the hypothesis</a:t>
            </a:r>
          </a:p>
          <a:p>
            <a:endParaRPr lang="en-US" dirty="0"/>
          </a:p>
          <a:p>
            <a:r>
              <a:rPr lang="en-US" dirty="0"/>
              <a:t>H</a:t>
            </a:r>
            <a:r>
              <a:rPr lang="en-US" baseline="-25000" dirty="0"/>
              <a:t>0</a:t>
            </a:r>
            <a:r>
              <a:rPr lang="en-US" dirty="0"/>
              <a:t> (null hypothesis): no variation exists between the variables or that a single variable is different than its mean.</a:t>
            </a:r>
          </a:p>
          <a:p>
            <a:endParaRPr lang="en-US" dirty="0"/>
          </a:p>
          <a:p>
            <a:r>
              <a:rPr lang="en-US" dirty="0"/>
              <a:t>H</a:t>
            </a:r>
            <a:r>
              <a:rPr lang="en-US" baseline="-25000" dirty="0"/>
              <a:t>1</a:t>
            </a:r>
            <a:r>
              <a:rPr lang="en-US" dirty="0"/>
              <a:t> (alternative hypothesis): variation exists between the variables or that a single variable is different than its mean.</a:t>
            </a:r>
          </a:p>
          <a:p>
            <a:endParaRPr lang="en-US" dirty="0"/>
          </a:p>
          <a:p>
            <a:r>
              <a:rPr lang="en-US" dirty="0"/>
              <a:t>Both hypotheses are mutually exclusive.</a:t>
            </a:r>
          </a:p>
          <a:p>
            <a:endParaRPr lang="en-US" dirty="0"/>
          </a:p>
          <a:p>
            <a:r>
              <a:rPr lang="en-US" b="1" dirty="0">
                <a:solidFill>
                  <a:schemeClr val="accent4">
                    <a:lumMod val="75000"/>
                  </a:schemeClr>
                </a:solidFill>
              </a:rPr>
              <a:t>Step 2 – Select confidence interval</a:t>
            </a:r>
          </a:p>
          <a:p>
            <a:endParaRPr lang="en-US" dirty="0"/>
          </a:p>
          <a:p>
            <a:r>
              <a:rPr lang="en-US" dirty="0"/>
              <a:t>This step involves selecting the appropriate confidence interval (C). The significance level could be equal to 0.01, 0.05 or 0.10.</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spTree>
    <p:extLst>
      <p:ext uri="{BB962C8B-B14F-4D97-AF65-F5344CB8AC3E}">
        <p14:creationId xmlns:p14="http://schemas.microsoft.com/office/powerpoint/2010/main" val="3757743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457200" y="1232972"/>
            <a:ext cx="8277497" cy="4801314"/>
          </a:xfrm>
          <a:prstGeom prst="rect">
            <a:avLst/>
          </a:prstGeom>
        </p:spPr>
        <p:txBody>
          <a:bodyPr wrap="square">
            <a:spAutoFit/>
          </a:bodyPr>
          <a:lstStyle/>
          <a:p>
            <a:r>
              <a:rPr lang="en-US" b="1" dirty="0">
                <a:solidFill>
                  <a:schemeClr val="accent4">
                    <a:lumMod val="75000"/>
                  </a:schemeClr>
                </a:solidFill>
              </a:rPr>
              <a:t>Step 3 – Choose the test method and compute probability</a:t>
            </a:r>
          </a:p>
          <a:p>
            <a:endParaRPr lang="en-US" dirty="0"/>
          </a:p>
          <a:p>
            <a:r>
              <a:rPr lang="en-US" dirty="0"/>
              <a:t>The test method is highly dependent on the data sampling distribution. The test</a:t>
            </a:r>
          </a:p>
          <a:p>
            <a:r>
              <a:rPr lang="en-US" dirty="0"/>
              <a:t>method typically involves a test statistic that might be a mean score, proportion, difference between means, difference between proportions, etc. Compute the probability (P-value) that provides an evidence whether to accept or reject the null hypothesis.</a:t>
            </a:r>
          </a:p>
          <a:p>
            <a:endParaRPr lang="en-US" dirty="0"/>
          </a:p>
          <a:p>
            <a:r>
              <a:rPr lang="en-US" b="1" dirty="0">
                <a:solidFill>
                  <a:schemeClr val="accent4">
                    <a:lumMod val="75000"/>
                  </a:schemeClr>
                </a:solidFill>
              </a:rPr>
              <a:t>Step 4 – Interpret results</a:t>
            </a:r>
          </a:p>
          <a:p>
            <a:endParaRPr lang="en-US" dirty="0"/>
          </a:p>
          <a:p>
            <a:r>
              <a:rPr lang="en-US" dirty="0"/>
              <a:t>The P-value is compared against the significance level (1-C) selected in Step 2. If the P-value is less than 1-C, then there is an evidence to reject the null hypothesis which states that the observed effect is statistically significant, and the alternative hypothesis is considered valid. Alternatively, if P-value is greater than the significance level, the null hypothesis cannot be rejected, which states that the observed effect is not statistically significant. As the P-value becomes smaller, the evidence against the null hypothesis becomes stronger.</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spTree>
    <p:extLst>
      <p:ext uri="{BB962C8B-B14F-4D97-AF65-F5344CB8AC3E}">
        <p14:creationId xmlns:p14="http://schemas.microsoft.com/office/powerpoint/2010/main" val="2098209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pic>
        <p:nvPicPr>
          <p:cNvPr id="4" name="Picture 3">
            <a:extLst>
              <a:ext uri="{FF2B5EF4-FFF2-40B4-BE49-F238E27FC236}">
                <a16:creationId xmlns:a16="http://schemas.microsoft.com/office/drawing/2014/main" id="{F0BEE75C-8596-4135-A0F4-3942B1215FA1}"/>
              </a:ext>
            </a:extLst>
          </p:cNvPr>
          <p:cNvPicPr>
            <a:picLocks noChangeAspect="1"/>
          </p:cNvPicPr>
          <p:nvPr/>
        </p:nvPicPr>
        <p:blipFill>
          <a:blip r:embed="rId2"/>
          <a:stretch>
            <a:fillRect/>
          </a:stretch>
        </p:blipFill>
        <p:spPr>
          <a:xfrm>
            <a:off x="193418" y="1735270"/>
            <a:ext cx="4368098" cy="2840222"/>
          </a:xfrm>
          <a:prstGeom prst="rect">
            <a:avLst/>
          </a:prstGeom>
        </p:spPr>
      </p:pic>
      <p:pic>
        <p:nvPicPr>
          <p:cNvPr id="5" name="Picture 4">
            <a:extLst>
              <a:ext uri="{FF2B5EF4-FFF2-40B4-BE49-F238E27FC236}">
                <a16:creationId xmlns:a16="http://schemas.microsoft.com/office/drawing/2014/main" id="{BC0DEFCA-7C55-4518-ACB3-7DD770BD429A}"/>
              </a:ext>
            </a:extLst>
          </p:cNvPr>
          <p:cNvPicPr>
            <a:picLocks noChangeAspect="1"/>
          </p:cNvPicPr>
          <p:nvPr/>
        </p:nvPicPr>
        <p:blipFill>
          <a:blip r:embed="rId3"/>
          <a:stretch>
            <a:fillRect/>
          </a:stretch>
        </p:blipFill>
        <p:spPr>
          <a:xfrm>
            <a:off x="4687412" y="1774904"/>
            <a:ext cx="4263170" cy="2760954"/>
          </a:xfrm>
          <a:prstGeom prst="rect">
            <a:avLst/>
          </a:prstGeom>
        </p:spPr>
      </p:pic>
    </p:spTree>
    <p:extLst>
      <p:ext uri="{BB962C8B-B14F-4D97-AF65-F5344CB8AC3E}">
        <p14:creationId xmlns:p14="http://schemas.microsoft.com/office/powerpoint/2010/main" val="2641909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528221" y="1037663"/>
            <a:ext cx="8277497" cy="5724644"/>
          </a:xfrm>
          <a:prstGeom prst="rect">
            <a:avLst/>
          </a:prstGeom>
        </p:spPr>
        <p:txBody>
          <a:bodyPr wrap="square">
            <a:spAutoFit/>
          </a:bodyPr>
          <a:lstStyle/>
          <a:p>
            <a:r>
              <a:rPr lang="en-US" sz="2400" b="1" dirty="0">
                <a:solidFill>
                  <a:schemeClr val="accent4">
                    <a:lumMod val="75000"/>
                  </a:schemeClr>
                </a:solidFill>
              </a:rPr>
              <a:t>Decision Errors</a:t>
            </a:r>
          </a:p>
          <a:p>
            <a:endParaRPr lang="en-US" dirty="0"/>
          </a:p>
          <a:p>
            <a:r>
              <a:rPr lang="en-US" dirty="0"/>
              <a:t>• </a:t>
            </a:r>
            <a:r>
              <a:rPr lang="en-US" dirty="0">
                <a:solidFill>
                  <a:srgbClr val="FF0000"/>
                </a:solidFill>
              </a:rPr>
              <a:t>Type I error</a:t>
            </a:r>
            <a:r>
              <a:rPr lang="en-US" dirty="0"/>
              <a:t>. A Type I error occurs when a null hypothesis is rejected even though it is true. The probability of committing a Type I error is nothing but the significance level a selected in Step 2 of a hypothesis test.</a:t>
            </a:r>
          </a:p>
          <a:p>
            <a:endParaRPr lang="en-US" dirty="0"/>
          </a:p>
          <a:p>
            <a:r>
              <a:rPr lang="en-US" dirty="0"/>
              <a:t>• </a:t>
            </a:r>
            <a:r>
              <a:rPr lang="en-US" dirty="0">
                <a:solidFill>
                  <a:srgbClr val="FF0000"/>
                </a:solidFill>
              </a:rPr>
              <a:t>Type II error</a:t>
            </a:r>
            <a:r>
              <a:rPr lang="en-US" dirty="0"/>
              <a:t>. A Type II error occurs when a null hypothesis is not rejected even though it is false. The probability of committing a Type II error is denoted by b. The probability of not committing a Type II error is called the Power of the test, and is denoted by 1- b.</a:t>
            </a:r>
          </a:p>
          <a:p>
            <a:endParaRPr lang="en-US" dirty="0"/>
          </a:p>
          <a:p>
            <a:r>
              <a:rPr lang="en-US" b="1" dirty="0">
                <a:solidFill>
                  <a:schemeClr val="accent4">
                    <a:lumMod val="75000"/>
                  </a:schemeClr>
                </a:solidFill>
              </a:rPr>
              <a:t>Two-tailed hypothesis test</a:t>
            </a:r>
          </a:p>
          <a:p>
            <a:endParaRPr lang="en-US" dirty="0"/>
          </a:p>
          <a:p>
            <a:r>
              <a:rPr lang="en-US" dirty="0"/>
              <a:t>The two-tailed test is a method in which the rejection region is on two</a:t>
            </a:r>
          </a:p>
          <a:p>
            <a:r>
              <a:rPr lang="en-US" dirty="0"/>
              <a:t>sides of the sampling distribution.</a:t>
            </a:r>
          </a:p>
          <a:p>
            <a:endParaRPr lang="en-US" dirty="0"/>
          </a:p>
          <a:p>
            <a:r>
              <a:rPr lang="en-US" b="1" dirty="0">
                <a:solidFill>
                  <a:schemeClr val="accent4">
                    <a:lumMod val="75000"/>
                  </a:schemeClr>
                </a:solidFill>
              </a:rPr>
              <a:t>One-tailed hypothesis test</a:t>
            </a:r>
          </a:p>
          <a:p>
            <a:endParaRPr lang="en-US" dirty="0">
              <a:solidFill>
                <a:schemeClr val="accent4">
                  <a:lumMod val="75000"/>
                </a:schemeClr>
              </a:solidFill>
            </a:endParaRPr>
          </a:p>
          <a:p>
            <a:r>
              <a:rPr lang="en-US" dirty="0"/>
              <a:t>A one-tailed test is a statistical test in which the rejection region is </a:t>
            </a:r>
            <a:r>
              <a:rPr lang="en-US" dirty="0" err="1"/>
              <a:t>onesided</a:t>
            </a:r>
            <a:endParaRPr lang="en-US" dirty="0"/>
          </a:p>
          <a:p>
            <a:r>
              <a:rPr lang="en-US" dirty="0"/>
              <a:t>of the sampling distribution.</a:t>
            </a:r>
            <a:endParaRPr lang="en-US" dirty="0">
              <a:solidFill>
                <a:schemeClr val="accent4">
                  <a:lumMod val="75000"/>
                </a:schemeClr>
              </a:solidFill>
            </a:endParaRP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spTree>
    <p:extLst>
      <p:ext uri="{BB962C8B-B14F-4D97-AF65-F5344CB8AC3E}">
        <p14:creationId xmlns:p14="http://schemas.microsoft.com/office/powerpoint/2010/main" val="4191442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528221" y="1037663"/>
            <a:ext cx="8277497" cy="461665"/>
          </a:xfrm>
          <a:prstGeom prst="rect">
            <a:avLst/>
          </a:prstGeom>
        </p:spPr>
        <p:txBody>
          <a:bodyPr wrap="square">
            <a:spAutoFit/>
          </a:bodyPr>
          <a:lstStyle/>
          <a:p>
            <a:r>
              <a:rPr lang="en-US" sz="2400" b="1" dirty="0">
                <a:solidFill>
                  <a:schemeClr val="accent4">
                    <a:lumMod val="75000"/>
                  </a:schemeClr>
                </a:solidFill>
              </a:rPr>
              <a:t>Hypothesis testing for one sample</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sp>
        <p:nvSpPr>
          <p:cNvPr id="4" name="TextBox 3">
            <a:extLst>
              <a:ext uri="{FF2B5EF4-FFF2-40B4-BE49-F238E27FC236}">
                <a16:creationId xmlns:a16="http://schemas.microsoft.com/office/drawing/2014/main" id="{ED9CED7F-7B34-4B5A-A8C1-25865B6BC09A}"/>
              </a:ext>
            </a:extLst>
          </p:cNvPr>
          <p:cNvSpPr txBox="1"/>
          <p:nvPr/>
        </p:nvSpPr>
        <p:spPr>
          <a:xfrm>
            <a:off x="528220" y="1684962"/>
            <a:ext cx="7937685" cy="830997"/>
          </a:xfrm>
          <a:prstGeom prst="rect">
            <a:avLst/>
          </a:prstGeom>
          <a:noFill/>
        </p:spPr>
        <p:txBody>
          <a:bodyPr wrap="square" rtlCol="0">
            <a:spAutoFit/>
          </a:bodyPr>
          <a:lstStyle/>
          <a:p>
            <a:pPr algn="l"/>
            <a:r>
              <a:rPr lang="en-US" sz="2400" b="0" i="0" u="none" strike="noStrike" baseline="0" dirty="0">
                <a:latin typeface="AdvPS7C2E"/>
              </a:rPr>
              <a:t>When the population mean and standard deviation are known, the </a:t>
            </a:r>
            <a:r>
              <a:rPr lang="en-US" sz="2400" b="0" i="0" u="none" strike="noStrike" baseline="0" dirty="0">
                <a:latin typeface="AdvPS7C34"/>
              </a:rPr>
              <a:t>z </a:t>
            </a:r>
            <a:r>
              <a:rPr lang="en-US" sz="2400" b="0" i="0" u="none" strike="noStrike" baseline="0" dirty="0">
                <a:latin typeface="AdvPS7C2E"/>
              </a:rPr>
              <a:t>statistic is calculated as</a:t>
            </a:r>
            <a:endParaRPr lang="en-US" sz="2400" dirty="0"/>
          </a:p>
        </p:txBody>
      </p:sp>
      <p:pic>
        <p:nvPicPr>
          <p:cNvPr id="6" name="Picture 5">
            <a:extLst>
              <a:ext uri="{FF2B5EF4-FFF2-40B4-BE49-F238E27FC236}">
                <a16:creationId xmlns:a16="http://schemas.microsoft.com/office/drawing/2014/main" id="{37EDCB27-4874-4251-A820-70597A0B4DD2}"/>
              </a:ext>
            </a:extLst>
          </p:cNvPr>
          <p:cNvPicPr>
            <a:picLocks noChangeAspect="1"/>
          </p:cNvPicPr>
          <p:nvPr/>
        </p:nvPicPr>
        <p:blipFill>
          <a:blip r:embed="rId2"/>
          <a:stretch>
            <a:fillRect/>
          </a:stretch>
        </p:blipFill>
        <p:spPr>
          <a:xfrm>
            <a:off x="3588289" y="2413485"/>
            <a:ext cx="1817546" cy="1097707"/>
          </a:xfrm>
          <a:prstGeom prst="rect">
            <a:avLst/>
          </a:prstGeom>
        </p:spPr>
      </p:pic>
      <p:sp>
        <p:nvSpPr>
          <p:cNvPr id="8" name="TextBox 7">
            <a:extLst>
              <a:ext uri="{FF2B5EF4-FFF2-40B4-BE49-F238E27FC236}">
                <a16:creationId xmlns:a16="http://schemas.microsoft.com/office/drawing/2014/main" id="{BE8788C7-5E9F-4D2E-A03E-C8AFD4D16FA0}"/>
              </a:ext>
            </a:extLst>
          </p:cNvPr>
          <p:cNvSpPr txBox="1"/>
          <p:nvPr/>
        </p:nvSpPr>
        <p:spPr>
          <a:xfrm>
            <a:off x="457200" y="3408718"/>
            <a:ext cx="8229600" cy="830997"/>
          </a:xfrm>
          <a:prstGeom prst="rect">
            <a:avLst/>
          </a:prstGeom>
          <a:noFill/>
        </p:spPr>
        <p:txBody>
          <a:bodyPr wrap="square">
            <a:spAutoFit/>
          </a:bodyPr>
          <a:lstStyle/>
          <a:p>
            <a:r>
              <a:rPr lang="en-US" sz="2400" dirty="0"/>
              <a:t>When the population mean is known and the standard deviation is unknown, the test statistic is calculated as</a:t>
            </a:r>
          </a:p>
        </p:txBody>
      </p:sp>
      <p:pic>
        <p:nvPicPr>
          <p:cNvPr id="10" name="Picture 9">
            <a:extLst>
              <a:ext uri="{FF2B5EF4-FFF2-40B4-BE49-F238E27FC236}">
                <a16:creationId xmlns:a16="http://schemas.microsoft.com/office/drawing/2014/main" id="{3D163857-0748-4852-A55D-7C4739E081F6}"/>
              </a:ext>
            </a:extLst>
          </p:cNvPr>
          <p:cNvPicPr>
            <a:picLocks noChangeAspect="1"/>
          </p:cNvPicPr>
          <p:nvPr/>
        </p:nvPicPr>
        <p:blipFill>
          <a:blip r:embed="rId3"/>
          <a:stretch>
            <a:fillRect/>
          </a:stretch>
        </p:blipFill>
        <p:spPr>
          <a:xfrm>
            <a:off x="3570247" y="4403951"/>
            <a:ext cx="1653601" cy="919610"/>
          </a:xfrm>
          <a:prstGeom prst="rect">
            <a:avLst/>
          </a:prstGeom>
        </p:spPr>
      </p:pic>
      <p:sp>
        <p:nvSpPr>
          <p:cNvPr id="11" name="TextBox 10">
            <a:extLst>
              <a:ext uri="{FF2B5EF4-FFF2-40B4-BE49-F238E27FC236}">
                <a16:creationId xmlns:a16="http://schemas.microsoft.com/office/drawing/2014/main" id="{6F649C1A-2AB1-49AE-B058-9B4AD8D7B34E}"/>
              </a:ext>
            </a:extLst>
          </p:cNvPr>
          <p:cNvSpPr txBox="1"/>
          <p:nvPr/>
        </p:nvSpPr>
        <p:spPr>
          <a:xfrm>
            <a:off x="382262" y="5341522"/>
            <a:ext cx="8229600" cy="830997"/>
          </a:xfrm>
          <a:prstGeom prst="rect">
            <a:avLst/>
          </a:prstGeom>
          <a:noFill/>
        </p:spPr>
        <p:txBody>
          <a:bodyPr wrap="square">
            <a:spAutoFit/>
          </a:bodyPr>
          <a:lstStyle/>
          <a:p>
            <a:r>
              <a:rPr lang="en-US" sz="2400" dirty="0"/>
              <a:t>You compare the value with the one documented in the table on the next slide.</a:t>
            </a:r>
          </a:p>
        </p:txBody>
      </p:sp>
    </p:spTree>
    <p:extLst>
      <p:ext uri="{BB962C8B-B14F-4D97-AF65-F5344CB8AC3E}">
        <p14:creationId xmlns:p14="http://schemas.microsoft.com/office/powerpoint/2010/main" val="3290984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528221" y="1037663"/>
            <a:ext cx="8277497" cy="369332"/>
          </a:xfrm>
          <a:prstGeom prst="rect">
            <a:avLst/>
          </a:prstGeom>
        </p:spPr>
        <p:txBody>
          <a:bodyPr wrap="square">
            <a:spAutoFit/>
          </a:bodyPr>
          <a:lstStyle/>
          <a:p>
            <a:r>
              <a:rPr lang="en-US" b="1" dirty="0">
                <a:solidFill>
                  <a:schemeClr val="accent4">
                    <a:lumMod val="75000"/>
                  </a:schemeClr>
                </a:solidFill>
              </a:rPr>
              <a:t>Hypothesis testing for one sample</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pic>
        <p:nvPicPr>
          <p:cNvPr id="7" name="Picture 6">
            <a:extLst>
              <a:ext uri="{FF2B5EF4-FFF2-40B4-BE49-F238E27FC236}">
                <a16:creationId xmlns:a16="http://schemas.microsoft.com/office/drawing/2014/main" id="{F245D672-07F3-4D77-8EDE-0E40F7E9AA58}"/>
              </a:ext>
            </a:extLst>
          </p:cNvPr>
          <p:cNvPicPr>
            <a:picLocks noChangeAspect="1"/>
          </p:cNvPicPr>
          <p:nvPr/>
        </p:nvPicPr>
        <p:blipFill>
          <a:blip r:embed="rId2"/>
          <a:stretch>
            <a:fillRect/>
          </a:stretch>
        </p:blipFill>
        <p:spPr>
          <a:xfrm>
            <a:off x="509061" y="1952090"/>
            <a:ext cx="8128432" cy="2517168"/>
          </a:xfrm>
          <a:prstGeom prst="rect">
            <a:avLst/>
          </a:prstGeom>
        </p:spPr>
      </p:pic>
      <p:sp>
        <p:nvSpPr>
          <p:cNvPr id="11" name="TextBox 10">
            <a:extLst>
              <a:ext uri="{FF2B5EF4-FFF2-40B4-BE49-F238E27FC236}">
                <a16:creationId xmlns:a16="http://schemas.microsoft.com/office/drawing/2014/main" id="{EF7588DA-EED4-4AD8-9898-410FE3B2695A}"/>
              </a:ext>
            </a:extLst>
          </p:cNvPr>
          <p:cNvSpPr txBox="1"/>
          <p:nvPr/>
        </p:nvSpPr>
        <p:spPr>
          <a:xfrm>
            <a:off x="407893" y="5003710"/>
            <a:ext cx="8229600" cy="369332"/>
          </a:xfrm>
          <a:prstGeom prst="rect">
            <a:avLst/>
          </a:prstGeom>
          <a:noFill/>
        </p:spPr>
        <p:txBody>
          <a:bodyPr wrap="square">
            <a:spAutoFit/>
          </a:bodyPr>
          <a:lstStyle/>
          <a:p>
            <a:r>
              <a:rPr lang="en-US" dirty="0"/>
              <a:t>See Chapter 5 in textbook for the proportion and variance calculations.</a:t>
            </a:r>
          </a:p>
        </p:txBody>
      </p:sp>
    </p:spTree>
    <p:extLst>
      <p:ext uri="{BB962C8B-B14F-4D97-AF65-F5344CB8AC3E}">
        <p14:creationId xmlns:p14="http://schemas.microsoft.com/office/powerpoint/2010/main" val="3701616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528221" y="1037663"/>
            <a:ext cx="8277497" cy="461665"/>
          </a:xfrm>
          <a:prstGeom prst="rect">
            <a:avLst/>
          </a:prstGeom>
        </p:spPr>
        <p:txBody>
          <a:bodyPr wrap="square">
            <a:spAutoFit/>
          </a:bodyPr>
          <a:lstStyle/>
          <a:p>
            <a:r>
              <a:rPr lang="en-US" sz="2400" b="1" dirty="0">
                <a:solidFill>
                  <a:schemeClr val="accent4">
                    <a:lumMod val="75000"/>
                  </a:schemeClr>
                </a:solidFill>
              </a:rPr>
              <a:t>Hypothesis testing for two samples</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sp>
        <p:nvSpPr>
          <p:cNvPr id="4" name="TextBox 3">
            <a:extLst>
              <a:ext uri="{FF2B5EF4-FFF2-40B4-BE49-F238E27FC236}">
                <a16:creationId xmlns:a16="http://schemas.microsoft.com/office/drawing/2014/main" id="{ED9CED7F-7B34-4B5A-A8C1-25865B6BC09A}"/>
              </a:ext>
            </a:extLst>
          </p:cNvPr>
          <p:cNvSpPr txBox="1"/>
          <p:nvPr/>
        </p:nvSpPr>
        <p:spPr>
          <a:xfrm>
            <a:off x="528220" y="1684962"/>
            <a:ext cx="7937685" cy="4154984"/>
          </a:xfrm>
          <a:prstGeom prst="rect">
            <a:avLst/>
          </a:prstGeom>
          <a:noFill/>
        </p:spPr>
        <p:txBody>
          <a:bodyPr wrap="square" rtlCol="0">
            <a:spAutoFit/>
          </a:bodyPr>
          <a:lstStyle/>
          <a:p>
            <a:pPr algn="l"/>
            <a:r>
              <a:rPr lang="en-US" sz="2400" b="0" i="0" u="none" strike="noStrike" baseline="0" dirty="0">
                <a:latin typeface="AdvPS7C2E"/>
              </a:rPr>
              <a:t>Comparing two samples is of great interest to understand the difference between the two groups. The groups can be either dependent or independent with each other.</a:t>
            </a:r>
          </a:p>
          <a:p>
            <a:pPr algn="l"/>
            <a:endParaRPr lang="en-US" sz="2400" b="0" i="0" u="none" strike="noStrike" baseline="0" dirty="0">
              <a:latin typeface="AdvPS7C2E"/>
            </a:endParaRPr>
          </a:p>
          <a:p>
            <a:pPr algn="l"/>
            <a:r>
              <a:rPr lang="en-US" sz="2400" b="0" i="0" u="none" strike="noStrike" baseline="0" dirty="0">
                <a:latin typeface="AdvPS7C2E"/>
              </a:rPr>
              <a:t>In dependent groups, the observations from one group are paired with observations in the other group, so it is called matched pairs.</a:t>
            </a:r>
          </a:p>
          <a:p>
            <a:pPr algn="l"/>
            <a:endParaRPr lang="en-US" sz="2400" dirty="0">
              <a:latin typeface="AdvPS7C2E"/>
            </a:endParaRPr>
          </a:p>
          <a:p>
            <a:pPr algn="l"/>
            <a:r>
              <a:rPr lang="en-US" sz="2400" b="0" i="0" u="none" strike="noStrike" baseline="0" dirty="0">
                <a:latin typeface="AdvPS7C2E"/>
              </a:rPr>
              <a:t>When independent groups are considered, observations selected from one group are completely independent from the observations selected in the second group.</a:t>
            </a:r>
            <a:endParaRPr lang="en-US" sz="2400" dirty="0"/>
          </a:p>
        </p:txBody>
      </p:sp>
    </p:spTree>
    <p:extLst>
      <p:ext uri="{BB962C8B-B14F-4D97-AF65-F5344CB8AC3E}">
        <p14:creationId xmlns:p14="http://schemas.microsoft.com/office/powerpoint/2010/main" val="3732089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528221" y="1037663"/>
            <a:ext cx="8277497" cy="461665"/>
          </a:xfrm>
          <a:prstGeom prst="rect">
            <a:avLst/>
          </a:prstGeom>
        </p:spPr>
        <p:txBody>
          <a:bodyPr wrap="square">
            <a:spAutoFit/>
          </a:bodyPr>
          <a:lstStyle/>
          <a:p>
            <a:r>
              <a:rPr lang="en-US" sz="2400" b="1" dirty="0">
                <a:solidFill>
                  <a:schemeClr val="accent4">
                    <a:lumMod val="75000"/>
                  </a:schemeClr>
                </a:solidFill>
              </a:rPr>
              <a:t>Hypothesis testing for two samples</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sp>
        <p:nvSpPr>
          <p:cNvPr id="4" name="TextBox 3">
            <a:extLst>
              <a:ext uri="{FF2B5EF4-FFF2-40B4-BE49-F238E27FC236}">
                <a16:creationId xmlns:a16="http://schemas.microsoft.com/office/drawing/2014/main" id="{ED9CED7F-7B34-4B5A-A8C1-25865B6BC09A}"/>
              </a:ext>
            </a:extLst>
          </p:cNvPr>
          <p:cNvSpPr txBox="1"/>
          <p:nvPr/>
        </p:nvSpPr>
        <p:spPr>
          <a:xfrm>
            <a:off x="528220" y="1684962"/>
            <a:ext cx="7937685" cy="3785652"/>
          </a:xfrm>
          <a:prstGeom prst="rect">
            <a:avLst/>
          </a:prstGeom>
          <a:noFill/>
        </p:spPr>
        <p:txBody>
          <a:bodyPr wrap="square" rtlCol="0">
            <a:spAutoFit/>
          </a:bodyPr>
          <a:lstStyle/>
          <a:p>
            <a:pPr algn="l"/>
            <a:r>
              <a:rPr lang="en-US" sz="2400" b="1" i="0" u="none" strike="noStrike" baseline="0" dirty="0">
                <a:latin typeface="AdvPS7C2E"/>
              </a:rPr>
              <a:t>Dependent Samples</a:t>
            </a:r>
          </a:p>
          <a:p>
            <a:pPr algn="l"/>
            <a:endParaRPr lang="en-US" sz="2400" dirty="0">
              <a:latin typeface="AdvPS7C2E"/>
            </a:endParaRPr>
          </a:p>
          <a:p>
            <a:pPr algn="l"/>
            <a:r>
              <a:rPr lang="en-US" sz="2400" b="0" i="0" u="none" strike="noStrike" baseline="0" dirty="0">
                <a:latin typeface="AdvPS7C2E"/>
              </a:rPr>
              <a:t>The paired sample t-test is the most common statistical procedure used for dependent samples. This test is useful for evaluating the differences in two time periods for </a:t>
            </a:r>
            <a:r>
              <a:rPr lang="en-US" sz="2400" b="0" i="0" u="none" strike="noStrike" baseline="0" dirty="0">
                <a:solidFill>
                  <a:srgbClr val="FF0000"/>
                </a:solidFill>
                <a:latin typeface="AdvPS7C2E"/>
              </a:rPr>
              <a:t>the same observation</a:t>
            </a:r>
            <a:r>
              <a:rPr lang="en-US" sz="2400" b="0" i="0" u="none" strike="noStrike" baseline="0" dirty="0">
                <a:latin typeface="AdvPS7C2E"/>
              </a:rPr>
              <a:t> or for comparing the two different treatments applied at the same site in different times.</a:t>
            </a:r>
          </a:p>
          <a:p>
            <a:pPr algn="l"/>
            <a:endParaRPr lang="en-US" sz="2400" dirty="0">
              <a:latin typeface="AdvPS7C2E"/>
            </a:endParaRPr>
          </a:p>
          <a:p>
            <a:pPr algn="l"/>
            <a:r>
              <a:rPr lang="en-US" sz="2400" b="0" i="0" u="none" strike="noStrike" baseline="0" dirty="0">
                <a:latin typeface="AdvPS7C2E"/>
              </a:rPr>
              <a:t>The difference is then tested using the same equation described above with </a:t>
            </a:r>
            <a:r>
              <a:rPr lang="el-GR" sz="2400" b="0" i="0" u="none" strike="noStrike" baseline="0" dirty="0">
                <a:latin typeface="Times New Roman" panose="02020603050405020304" pitchFamily="18" charset="0"/>
                <a:cs typeface="Times New Roman" panose="02020603050405020304" pitchFamily="18" charset="0"/>
              </a:rPr>
              <a:t>μ</a:t>
            </a:r>
            <a:r>
              <a:rPr lang="en-US" sz="2400" dirty="0">
                <a:latin typeface="Times New Roman" panose="02020603050405020304" pitchFamily="18" charset="0"/>
                <a:cs typeface="Times New Roman" panose="02020603050405020304" pitchFamily="18" charset="0"/>
              </a:rPr>
              <a:t>=0</a:t>
            </a:r>
            <a:r>
              <a:rPr lang="en-US" sz="2400" b="0" i="0" u="none" strike="noStrike" baseline="0" dirty="0">
                <a:latin typeface="AdvPS7C2E"/>
              </a:rPr>
              <a:t>:</a:t>
            </a:r>
          </a:p>
        </p:txBody>
      </p:sp>
      <p:pic>
        <p:nvPicPr>
          <p:cNvPr id="5" name="Picture 4">
            <a:extLst>
              <a:ext uri="{FF2B5EF4-FFF2-40B4-BE49-F238E27FC236}">
                <a16:creationId xmlns:a16="http://schemas.microsoft.com/office/drawing/2014/main" id="{63F1BA2F-C18C-4803-82AC-FE20D7D2C5BF}"/>
              </a:ext>
            </a:extLst>
          </p:cNvPr>
          <p:cNvPicPr>
            <a:picLocks noChangeAspect="1"/>
          </p:cNvPicPr>
          <p:nvPr/>
        </p:nvPicPr>
        <p:blipFill>
          <a:blip r:embed="rId2"/>
          <a:stretch>
            <a:fillRect/>
          </a:stretch>
        </p:blipFill>
        <p:spPr>
          <a:xfrm>
            <a:off x="3570247" y="5656248"/>
            <a:ext cx="1653601" cy="919610"/>
          </a:xfrm>
          <a:prstGeom prst="rect">
            <a:avLst/>
          </a:prstGeom>
        </p:spPr>
      </p:pic>
    </p:spTree>
    <p:extLst>
      <p:ext uri="{BB962C8B-B14F-4D97-AF65-F5344CB8AC3E}">
        <p14:creationId xmlns:p14="http://schemas.microsoft.com/office/powerpoint/2010/main" val="175552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0AEF38-A8A5-4BAD-84D5-506FD3B33BEA}"/>
              </a:ext>
            </a:extLst>
          </p:cNvPr>
          <p:cNvSpPr/>
          <p:nvPr/>
        </p:nvSpPr>
        <p:spPr>
          <a:xfrm>
            <a:off x="528220" y="955973"/>
            <a:ext cx="8277497" cy="461665"/>
          </a:xfrm>
          <a:prstGeom prst="rect">
            <a:avLst/>
          </a:prstGeom>
        </p:spPr>
        <p:txBody>
          <a:bodyPr wrap="square">
            <a:spAutoFit/>
          </a:bodyPr>
          <a:lstStyle/>
          <a:p>
            <a:r>
              <a:rPr lang="en-US" sz="2400" b="1" dirty="0">
                <a:solidFill>
                  <a:schemeClr val="accent4">
                    <a:lumMod val="75000"/>
                  </a:schemeClr>
                </a:solidFill>
              </a:rPr>
              <a:t>Hypothesis testing for two samples</a:t>
            </a:r>
          </a:p>
        </p:txBody>
      </p:sp>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Hypothesis Testing</a:t>
            </a:r>
          </a:p>
        </p:txBody>
      </p:sp>
      <p:sp>
        <p:nvSpPr>
          <p:cNvPr id="4" name="TextBox 3">
            <a:extLst>
              <a:ext uri="{FF2B5EF4-FFF2-40B4-BE49-F238E27FC236}">
                <a16:creationId xmlns:a16="http://schemas.microsoft.com/office/drawing/2014/main" id="{ED9CED7F-7B34-4B5A-A8C1-25865B6BC09A}"/>
              </a:ext>
            </a:extLst>
          </p:cNvPr>
          <p:cNvSpPr txBox="1"/>
          <p:nvPr/>
        </p:nvSpPr>
        <p:spPr>
          <a:xfrm>
            <a:off x="528220" y="1417638"/>
            <a:ext cx="7937685" cy="5632311"/>
          </a:xfrm>
          <a:prstGeom prst="rect">
            <a:avLst/>
          </a:prstGeom>
          <a:noFill/>
        </p:spPr>
        <p:txBody>
          <a:bodyPr wrap="square" rtlCol="0">
            <a:spAutoFit/>
          </a:bodyPr>
          <a:lstStyle/>
          <a:p>
            <a:pPr algn="l"/>
            <a:r>
              <a:rPr lang="en-US" sz="2400" b="1" i="0" u="none" strike="noStrike" baseline="0" dirty="0">
                <a:latin typeface="AdvPS7C2E"/>
              </a:rPr>
              <a:t>Independent Samples</a:t>
            </a:r>
          </a:p>
          <a:p>
            <a:pPr algn="l"/>
            <a:endParaRPr lang="en-US" sz="2400" dirty="0">
              <a:latin typeface="AdvPS7C2E"/>
            </a:endParaRPr>
          </a:p>
          <a:p>
            <a:pPr algn="l"/>
            <a:r>
              <a:rPr lang="en-US" sz="2400" b="0" i="0" u="none" strike="noStrike" baseline="0" dirty="0">
                <a:latin typeface="AdvPS7C2E"/>
              </a:rPr>
              <a:t>The parameters tested using independent samples are either population means or population proportions. For this kind of analysis, the sample size (n) and the standard deviation (s) will be different for each population. The testing will be dependent on the sample size for both populations. When it is large, the normal distribution can be used and when they are small (~5 to 25), the student-t distribution needs to be used.</a:t>
            </a:r>
          </a:p>
          <a:p>
            <a:pPr algn="l"/>
            <a:endParaRPr lang="en-US" sz="2400" dirty="0">
              <a:latin typeface="AdvPS7C2E"/>
            </a:endParaRPr>
          </a:p>
          <a:p>
            <a:pPr algn="l"/>
            <a:r>
              <a:rPr lang="en-US" sz="2400" b="0" i="0" u="none" strike="noStrike" baseline="0" dirty="0">
                <a:latin typeface="AdvPS7C2E"/>
              </a:rPr>
              <a:t>See section 5.2.5.5 in Chapter 5 for more details.</a:t>
            </a:r>
          </a:p>
          <a:p>
            <a:pPr algn="l"/>
            <a:endParaRPr lang="en-US" sz="2400" dirty="0">
              <a:latin typeface="AdvPS7C2E"/>
            </a:endParaRPr>
          </a:p>
          <a:p>
            <a:r>
              <a:rPr lang="en-US" sz="2400" b="1" i="0" u="none" strike="noStrike" baseline="0" dirty="0">
                <a:latin typeface="AdvPS7C2E"/>
              </a:rPr>
              <a:t>Multiple Independent Samples</a:t>
            </a:r>
            <a:r>
              <a:rPr lang="en-US" sz="2400" b="1" dirty="0">
                <a:latin typeface="AdvPS7C2E"/>
              </a:rPr>
              <a:t>:</a:t>
            </a:r>
            <a:r>
              <a:rPr lang="en-US" sz="2400" dirty="0">
                <a:latin typeface="AdvPS7C2E"/>
              </a:rPr>
              <a:t> Use ANOVA (also described in Chapter 5)</a:t>
            </a:r>
            <a:endParaRPr lang="en-US" sz="2400" b="1" i="0" u="none" strike="noStrike" baseline="0" dirty="0">
              <a:latin typeface="AdvPS7C2E"/>
            </a:endParaRPr>
          </a:p>
          <a:p>
            <a:pPr algn="l"/>
            <a:endParaRPr lang="en-US" sz="2400" b="0" i="0" u="none" strike="noStrike" baseline="0" dirty="0">
              <a:latin typeface="AdvPS7C2E"/>
            </a:endParaRPr>
          </a:p>
        </p:txBody>
      </p:sp>
    </p:spTree>
    <p:extLst>
      <p:ext uri="{BB962C8B-B14F-4D97-AF65-F5344CB8AC3E}">
        <p14:creationId xmlns:p14="http://schemas.microsoft.com/office/powerpoint/2010/main" val="1988407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p:txBody>
          <a:bodyPr/>
          <a:lstStyle/>
          <a:p>
            <a:pPr algn="ctr" eaLnBrk="1" hangingPunct="1"/>
            <a:r>
              <a:rPr lang="en-US" b="1" dirty="0">
                <a:solidFill>
                  <a:srgbClr val="FF0000"/>
                </a:solidFill>
              </a:rPr>
              <a:t>Su</a:t>
            </a:r>
            <a:r>
              <a:rPr lang="en-US" dirty="0">
                <a:solidFill>
                  <a:srgbClr val="FF0000"/>
                </a:solidFill>
              </a:rPr>
              <a:t>mmary Statistics</a:t>
            </a:r>
            <a:endParaRPr lang="en-US" b="1" dirty="0">
              <a:solidFill>
                <a:srgbClr val="FF0000"/>
              </a:solidFill>
            </a:endParaRPr>
          </a:p>
        </p:txBody>
      </p:sp>
      <p:pic>
        <p:nvPicPr>
          <p:cNvPr id="5" name="Picture 4">
            <a:extLst>
              <a:ext uri="{FF2B5EF4-FFF2-40B4-BE49-F238E27FC236}">
                <a16:creationId xmlns:a16="http://schemas.microsoft.com/office/drawing/2014/main" id="{236CA54B-CB49-4F20-A922-381F297F9A48}"/>
              </a:ext>
            </a:extLst>
          </p:cNvPr>
          <p:cNvPicPr>
            <a:picLocks noChangeAspect="1"/>
          </p:cNvPicPr>
          <p:nvPr/>
        </p:nvPicPr>
        <p:blipFill>
          <a:blip r:embed="rId2"/>
          <a:stretch>
            <a:fillRect/>
          </a:stretch>
        </p:blipFill>
        <p:spPr>
          <a:xfrm>
            <a:off x="252297" y="1877603"/>
            <a:ext cx="8639405" cy="294097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FF0000"/>
                </a:solidFill>
                <a:latin typeface="Tahoma" pitchFamily="34" charset="0"/>
              </a:rPr>
              <a:t>Sampling Frame</a:t>
            </a:r>
          </a:p>
        </p:txBody>
      </p:sp>
      <p:sp>
        <p:nvSpPr>
          <p:cNvPr id="12291" name="Text Box 14"/>
          <p:cNvSpPr txBox="1">
            <a:spLocks noChangeArrowheads="1"/>
          </p:cNvSpPr>
          <p:nvPr/>
        </p:nvSpPr>
        <p:spPr bwMode="auto">
          <a:xfrm>
            <a:off x="246063" y="798513"/>
            <a:ext cx="8578850" cy="2169825"/>
          </a:xfrm>
          <a:prstGeom prst="rect">
            <a:avLst/>
          </a:prstGeom>
          <a:noFill/>
          <a:ln w="9525">
            <a:noFill/>
            <a:miter lim="800000"/>
            <a:headEnd/>
            <a:tailEnd/>
          </a:ln>
        </p:spPr>
        <p:txBody>
          <a:bodyPr>
            <a:spAutoFit/>
          </a:bodyPr>
          <a:lstStyle/>
          <a:p>
            <a:pPr eaLnBrk="0" hangingPunct="0">
              <a:spcBef>
                <a:spcPct val="50000"/>
              </a:spcBef>
            </a:pPr>
            <a:r>
              <a:rPr lang="en-US" dirty="0">
                <a:solidFill>
                  <a:schemeClr val="hlink"/>
                </a:solidFill>
                <a:latin typeface="Tahoma" pitchFamily="34" charset="0"/>
              </a:rPr>
              <a:t>Sampling frame</a:t>
            </a:r>
            <a:r>
              <a:rPr lang="en-US" dirty="0">
                <a:latin typeface="Tahoma" pitchFamily="34" charset="0"/>
              </a:rPr>
              <a:t>: the sampling frame is the list of the population (this is a general term) from which the sample is drawn. It is important to understand how the sampling frame defines the population represented.</a:t>
            </a:r>
          </a:p>
          <a:p>
            <a:pPr eaLnBrk="0" hangingPunct="0">
              <a:spcBef>
                <a:spcPct val="50000"/>
              </a:spcBef>
            </a:pPr>
            <a:r>
              <a:rPr lang="en-US" dirty="0">
                <a:solidFill>
                  <a:schemeClr val="hlink"/>
                </a:solidFill>
                <a:latin typeface="Tahoma" pitchFamily="34" charset="0"/>
              </a:rPr>
              <a:t>Example</a:t>
            </a:r>
            <a:r>
              <a:rPr lang="en-US" dirty="0">
                <a:latin typeface="Tahoma" pitchFamily="34" charset="0"/>
              </a:rPr>
              <a:t>: Texas Ave is separated into 8 segments (next few slides). Crashes have been reported for two years. For this exercise, we are grouping section and intersection crashes together. Usually, we separate intersections from those that occurred on segments/sections. See Highway Safety Manual.</a:t>
            </a:r>
          </a:p>
        </p:txBody>
      </p:sp>
      <p:pic>
        <p:nvPicPr>
          <p:cNvPr id="2" name="Picture 1">
            <a:extLst>
              <a:ext uri="{FF2B5EF4-FFF2-40B4-BE49-F238E27FC236}">
                <a16:creationId xmlns:a16="http://schemas.microsoft.com/office/drawing/2014/main" id="{77DD3846-6B42-4529-8938-77E03F9DD817}"/>
              </a:ext>
            </a:extLst>
          </p:cNvPr>
          <p:cNvPicPr>
            <a:picLocks noChangeAspect="1"/>
          </p:cNvPicPr>
          <p:nvPr/>
        </p:nvPicPr>
        <p:blipFill>
          <a:blip r:embed="rId2"/>
          <a:stretch>
            <a:fillRect/>
          </a:stretch>
        </p:blipFill>
        <p:spPr>
          <a:xfrm>
            <a:off x="1612365" y="3320143"/>
            <a:ext cx="5994572" cy="320931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524747"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4" name="Picture 3">
            <a:extLst>
              <a:ext uri="{FF2B5EF4-FFF2-40B4-BE49-F238E27FC236}">
                <a16:creationId xmlns:a16="http://schemas.microsoft.com/office/drawing/2014/main" id="{958D94D6-4E7F-4658-B67E-01A65E3097ED}"/>
              </a:ext>
            </a:extLst>
          </p:cNvPr>
          <p:cNvPicPr>
            <a:picLocks noChangeAspect="1"/>
          </p:cNvPicPr>
          <p:nvPr/>
        </p:nvPicPr>
        <p:blipFill>
          <a:blip r:embed="rId2"/>
          <a:stretch>
            <a:fillRect/>
          </a:stretch>
        </p:blipFill>
        <p:spPr>
          <a:xfrm>
            <a:off x="328694" y="1876697"/>
            <a:ext cx="8621706" cy="3056709"/>
          </a:xfrm>
          <a:prstGeom prst="rect">
            <a:avLst/>
          </a:prstGeom>
        </p:spPr>
      </p:pic>
      <p:sp>
        <p:nvSpPr>
          <p:cNvPr id="5" name="TextBox 4">
            <a:extLst>
              <a:ext uri="{FF2B5EF4-FFF2-40B4-BE49-F238E27FC236}">
                <a16:creationId xmlns:a16="http://schemas.microsoft.com/office/drawing/2014/main" id="{BF23BC98-2DA6-46F0-8139-A9D0DA5DA465}"/>
              </a:ext>
            </a:extLst>
          </p:cNvPr>
          <p:cNvSpPr txBox="1"/>
          <p:nvPr/>
        </p:nvSpPr>
        <p:spPr>
          <a:xfrm>
            <a:off x="3311490" y="5752011"/>
            <a:ext cx="2656115" cy="369332"/>
          </a:xfrm>
          <a:prstGeom prst="rect">
            <a:avLst/>
          </a:prstGeom>
          <a:noFill/>
        </p:spPr>
        <p:txBody>
          <a:bodyPr wrap="square" rtlCol="0">
            <a:spAutoFit/>
          </a:bodyPr>
          <a:lstStyle/>
          <a:p>
            <a:pPr algn="ctr"/>
            <a:r>
              <a:rPr lang="en-US" dirty="0"/>
              <a:t>Box Plot and Whiskers</a:t>
            </a:r>
          </a:p>
        </p:txBody>
      </p:sp>
    </p:spTree>
    <p:extLst>
      <p:ext uri="{BB962C8B-B14F-4D97-AF65-F5344CB8AC3E}">
        <p14:creationId xmlns:p14="http://schemas.microsoft.com/office/powerpoint/2010/main" val="851890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681C1DCD-27CD-43CC-84EA-479F1D716AA9}"/>
              </a:ext>
            </a:extLst>
          </p:cNvPr>
          <p:cNvPicPr>
            <a:picLocks noChangeAspect="1"/>
          </p:cNvPicPr>
          <p:nvPr/>
        </p:nvPicPr>
        <p:blipFill>
          <a:blip r:embed="rId2"/>
          <a:stretch>
            <a:fillRect/>
          </a:stretch>
        </p:blipFill>
        <p:spPr>
          <a:xfrm>
            <a:off x="932536" y="1079765"/>
            <a:ext cx="7278928" cy="5194760"/>
          </a:xfrm>
          <a:prstGeom prst="rect">
            <a:avLst/>
          </a:prstGeom>
        </p:spPr>
      </p:pic>
      <p:sp>
        <p:nvSpPr>
          <p:cNvPr id="5" name="TextBox 4">
            <a:extLst>
              <a:ext uri="{FF2B5EF4-FFF2-40B4-BE49-F238E27FC236}">
                <a16:creationId xmlns:a16="http://schemas.microsoft.com/office/drawing/2014/main" id="{CCC29A1B-ABF9-432F-972A-D34FDC5F1C1A}"/>
              </a:ext>
            </a:extLst>
          </p:cNvPr>
          <p:cNvSpPr txBox="1"/>
          <p:nvPr/>
        </p:nvSpPr>
        <p:spPr>
          <a:xfrm>
            <a:off x="3243943" y="6214030"/>
            <a:ext cx="2656115" cy="369332"/>
          </a:xfrm>
          <a:prstGeom prst="rect">
            <a:avLst/>
          </a:prstGeom>
          <a:noFill/>
        </p:spPr>
        <p:txBody>
          <a:bodyPr wrap="square" rtlCol="0">
            <a:spAutoFit/>
          </a:bodyPr>
          <a:lstStyle/>
          <a:p>
            <a:pPr algn="ctr"/>
            <a:r>
              <a:rPr lang="en-US" dirty="0"/>
              <a:t>Bar Graphs</a:t>
            </a:r>
          </a:p>
        </p:txBody>
      </p:sp>
    </p:spTree>
    <p:extLst>
      <p:ext uri="{BB962C8B-B14F-4D97-AF65-F5344CB8AC3E}">
        <p14:creationId xmlns:p14="http://schemas.microsoft.com/office/powerpoint/2010/main" val="1502278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57200" y="274638"/>
            <a:ext cx="8229600" cy="1143000"/>
          </a:xfrm>
        </p:spPr>
        <p:txBody>
          <a:bodyPr/>
          <a:lstStyle/>
          <a:p>
            <a:pPr algn="ctr" eaLnBrk="1" hangingPunct="1"/>
            <a:r>
              <a:rPr lang="en-US" b="1" dirty="0">
                <a:solidFill>
                  <a:srgbClr val="FF0000"/>
                </a:solidFill>
              </a:rPr>
              <a:t>Graphical Methods</a:t>
            </a:r>
          </a:p>
        </p:txBody>
      </p:sp>
      <p:pic>
        <p:nvPicPr>
          <p:cNvPr id="20483" name="Picture 3"/>
          <p:cNvPicPr>
            <a:picLocks noChangeAspect="1" noChangeArrowheads="1"/>
          </p:cNvPicPr>
          <p:nvPr/>
        </p:nvPicPr>
        <p:blipFill>
          <a:blip r:embed="rId2" cstate="print"/>
          <a:srcRect/>
          <a:stretch>
            <a:fillRect/>
          </a:stretch>
        </p:blipFill>
        <p:spPr bwMode="auto">
          <a:xfrm>
            <a:off x="838200" y="1044142"/>
            <a:ext cx="7467600" cy="4935538"/>
          </a:xfrm>
          <a:prstGeom prst="rect">
            <a:avLst/>
          </a:prstGeom>
          <a:noFill/>
          <a:ln w="9525">
            <a:noFill/>
            <a:miter lim="800000"/>
            <a:headEnd/>
            <a:tailEnd/>
          </a:ln>
        </p:spPr>
      </p:pic>
      <p:sp>
        <p:nvSpPr>
          <p:cNvPr id="2" name="TextBox 1">
            <a:extLst>
              <a:ext uri="{FF2B5EF4-FFF2-40B4-BE49-F238E27FC236}">
                <a16:creationId xmlns:a16="http://schemas.microsoft.com/office/drawing/2014/main" id="{B798D6AC-99B8-4209-BD11-2139FAF1323C}"/>
              </a:ext>
            </a:extLst>
          </p:cNvPr>
          <p:cNvSpPr txBox="1"/>
          <p:nvPr/>
        </p:nvSpPr>
        <p:spPr>
          <a:xfrm>
            <a:off x="3963880" y="5970802"/>
            <a:ext cx="1216241" cy="369332"/>
          </a:xfrm>
          <a:prstGeom prst="rect">
            <a:avLst/>
          </a:prstGeom>
          <a:noFill/>
        </p:spPr>
        <p:txBody>
          <a:bodyPr wrap="square" rtlCol="0">
            <a:spAutoFit/>
          </a:bodyPr>
          <a:lstStyle/>
          <a:p>
            <a:pPr algn="ctr"/>
            <a:r>
              <a:rPr lang="en-US" dirty="0"/>
              <a:t>Box Plot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6C86766D-5A0F-4C71-8692-3F16B80C23DF}"/>
              </a:ext>
            </a:extLst>
          </p:cNvPr>
          <p:cNvPicPr>
            <a:picLocks noChangeAspect="1"/>
          </p:cNvPicPr>
          <p:nvPr/>
        </p:nvPicPr>
        <p:blipFill>
          <a:blip r:embed="rId2"/>
          <a:stretch>
            <a:fillRect/>
          </a:stretch>
        </p:blipFill>
        <p:spPr>
          <a:xfrm>
            <a:off x="1702025" y="1617732"/>
            <a:ext cx="5739950" cy="3622535"/>
          </a:xfrm>
          <a:prstGeom prst="rect">
            <a:avLst/>
          </a:prstGeom>
        </p:spPr>
      </p:pic>
      <p:sp>
        <p:nvSpPr>
          <p:cNvPr id="4" name="TextBox 3">
            <a:extLst>
              <a:ext uri="{FF2B5EF4-FFF2-40B4-BE49-F238E27FC236}">
                <a16:creationId xmlns:a16="http://schemas.microsoft.com/office/drawing/2014/main" id="{A1DC9DA8-AC2C-4DEC-9835-864FD991A9B4}"/>
              </a:ext>
            </a:extLst>
          </p:cNvPr>
          <p:cNvSpPr txBox="1"/>
          <p:nvPr/>
        </p:nvSpPr>
        <p:spPr>
          <a:xfrm>
            <a:off x="3045041" y="5619565"/>
            <a:ext cx="3053918" cy="369332"/>
          </a:xfrm>
          <a:prstGeom prst="rect">
            <a:avLst/>
          </a:prstGeom>
          <a:noFill/>
        </p:spPr>
        <p:txBody>
          <a:bodyPr wrap="square" rtlCol="0">
            <a:spAutoFit/>
          </a:bodyPr>
          <a:lstStyle/>
          <a:p>
            <a:pPr algn="ctr"/>
            <a:r>
              <a:rPr lang="en-US" dirty="0"/>
              <a:t>Histograms</a:t>
            </a:r>
          </a:p>
        </p:txBody>
      </p:sp>
    </p:spTree>
    <p:extLst>
      <p:ext uri="{BB962C8B-B14F-4D97-AF65-F5344CB8AC3E}">
        <p14:creationId xmlns:p14="http://schemas.microsoft.com/office/powerpoint/2010/main" val="1508501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4CF3B84E-7BD4-4BAA-88EC-D888472AB2D8}"/>
              </a:ext>
            </a:extLst>
          </p:cNvPr>
          <p:cNvPicPr>
            <a:picLocks noChangeAspect="1"/>
          </p:cNvPicPr>
          <p:nvPr/>
        </p:nvPicPr>
        <p:blipFill>
          <a:blip r:embed="rId2"/>
          <a:stretch>
            <a:fillRect/>
          </a:stretch>
        </p:blipFill>
        <p:spPr>
          <a:xfrm>
            <a:off x="1723603" y="1540858"/>
            <a:ext cx="5696793" cy="3776283"/>
          </a:xfrm>
          <a:prstGeom prst="rect">
            <a:avLst/>
          </a:prstGeom>
        </p:spPr>
      </p:pic>
      <p:sp>
        <p:nvSpPr>
          <p:cNvPr id="4" name="TextBox 3">
            <a:extLst>
              <a:ext uri="{FF2B5EF4-FFF2-40B4-BE49-F238E27FC236}">
                <a16:creationId xmlns:a16="http://schemas.microsoft.com/office/drawing/2014/main" id="{81F88AAC-DDB8-47C7-BA4A-4DABFF0959E1}"/>
              </a:ext>
            </a:extLst>
          </p:cNvPr>
          <p:cNvSpPr txBox="1"/>
          <p:nvPr/>
        </p:nvSpPr>
        <p:spPr>
          <a:xfrm>
            <a:off x="3243943" y="5752011"/>
            <a:ext cx="2656115" cy="369332"/>
          </a:xfrm>
          <a:prstGeom prst="rect">
            <a:avLst/>
          </a:prstGeom>
          <a:noFill/>
        </p:spPr>
        <p:txBody>
          <a:bodyPr wrap="square" rtlCol="0">
            <a:spAutoFit/>
          </a:bodyPr>
          <a:lstStyle/>
          <a:p>
            <a:pPr algn="ctr"/>
            <a:r>
              <a:rPr lang="en-US" dirty="0"/>
              <a:t>Histograms</a:t>
            </a:r>
          </a:p>
        </p:txBody>
      </p:sp>
    </p:spTree>
    <p:extLst>
      <p:ext uri="{BB962C8B-B14F-4D97-AF65-F5344CB8AC3E}">
        <p14:creationId xmlns:p14="http://schemas.microsoft.com/office/powerpoint/2010/main" val="4094028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D8232D27-126E-458C-9969-8137D0D3E6BF}"/>
              </a:ext>
            </a:extLst>
          </p:cNvPr>
          <p:cNvPicPr>
            <a:picLocks noChangeAspect="1"/>
          </p:cNvPicPr>
          <p:nvPr/>
        </p:nvPicPr>
        <p:blipFill>
          <a:blip r:embed="rId2"/>
          <a:stretch>
            <a:fillRect/>
          </a:stretch>
        </p:blipFill>
        <p:spPr>
          <a:xfrm>
            <a:off x="1296862" y="1769922"/>
            <a:ext cx="6550277" cy="3476780"/>
          </a:xfrm>
          <a:prstGeom prst="rect">
            <a:avLst/>
          </a:prstGeom>
        </p:spPr>
      </p:pic>
      <p:sp>
        <p:nvSpPr>
          <p:cNvPr id="4" name="TextBox 3">
            <a:extLst>
              <a:ext uri="{FF2B5EF4-FFF2-40B4-BE49-F238E27FC236}">
                <a16:creationId xmlns:a16="http://schemas.microsoft.com/office/drawing/2014/main" id="{5E37403A-F06C-45DB-839E-DC5B6596902D}"/>
              </a:ext>
            </a:extLst>
          </p:cNvPr>
          <p:cNvSpPr txBox="1"/>
          <p:nvPr/>
        </p:nvSpPr>
        <p:spPr>
          <a:xfrm>
            <a:off x="3243943" y="5752011"/>
            <a:ext cx="2656115" cy="369332"/>
          </a:xfrm>
          <a:prstGeom prst="rect">
            <a:avLst/>
          </a:prstGeom>
          <a:noFill/>
        </p:spPr>
        <p:txBody>
          <a:bodyPr wrap="square" rtlCol="0">
            <a:spAutoFit/>
          </a:bodyPr>
          <a:lstStyle/>
          <a:p>
            <a:pPr algn="ctr"/>
            <a:r>
              <a:rPr lang="en-US" dirty="0"/>
              <a:t>Bar Graphs</a:t>
            </a:r>
          </a:p>
        </p:txBody>
      </p:sp>
    </p:spTree>
    <p:extLst>
      <p:ext uri="{BB962C8B-B14F-4D97-AF65-F5344CB8AC3E}">
        <p14:creationId xmlns:p14="http://schemas.microsoft.com/office/powerpoint/2010/main" val="2814530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881" y="614827"/>
            <a:ext cx="7182238" cy="5444779"/>
          </a:xfrm>
          <a:prstGeom prst="rect">
            <a:avLst/>
          </a:prstGeom>
        </p:spPr>
      </p:pic>
      <p:sp>
        <p:nvSpPr>
          <p:cNvPr id="4" name="Title 2">
            <a:extLst>
              <a:ext uri="{FF2B5EF4-FFF2-40B4-BE49-F238E27FC236}">
                <a16:creationId xmlns:a16="http://schemas.microsoft.com/office/drawing/2014/main" id="{F7DBF43B-20A0-4E43-9443-41B97174BBFE}"/>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sp>
        <p:nvSpPr>
          <p:cNvPr id="5" name="TextBox 4">
            <a:extLst>
              <a:ext uri="{FF2B5EF4-FFF2-40B4-BE49-F238E27FC236}">
                <a16:creationId xmlns:a16="http://schemas.microsoft.com/office/drawing/2014/main" id="{C9BE3D6F-4E23-4CEC-86AB-887D94D31007}"/>
              </a:ext>
            </a:extLst>
          </p:cNvPr>
          <p:cNvSpPr txBox="1"/>
          <p:nvPr/>
        </p:nvSpPr>
        <p:spPr>
          <a:xfrm>
            <a:off x="3471169" y="6241762"/>
            <a:ext cx="2201662" cy="369332"/>
          </a:xfrm>
          <a:prstGeom prst="rect">
            <a:avLst/>
          </a:prstGeom>
          <a:noFill/>
        </p:spPr>
        <p:txBody>
          <a:bodyPr wrap="square" rtlCol="0">
            <a:spAutoFit/>
          </a:bodyPr>
          <a:lstStyle/>
          <a:p>
            <a:pPr algn="ctr"/>
            <a:r>
              <a:rPr lang="en-US" dirty="0"/>
              <a:t>3D Histograms</a:t>
            </a:r>
          </a:p>
        </p:txBody>
      </p:sp>
    </p:spTree>
    <p:extLst>
      <p:ext uri="{BB962C8B-B14F-4D97-AF65-F5344CB8AC3E}">
        <p14:creationId xmlns:p14="http://schemas.microsoft.com/office/powerpoint/2010/main" val="15064962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B602E0C7-812D-4EBC-814A-8F0B163BBDA2}"/>
              </a:ext>
            </a:extLst>
          </p:cNvPr>
          <p:cNvPicPr>
            <a:picLocks noChangeAspect="1"/>
          </p:cNvPicPr>
          <p:nvPr/>
        </p:nvPicPr>
        <p:blipFill>
          <a:blip r:embed="rId2"/>
          <a:stretch>
            <a:fillRect/>
          </a:stretch>
        </p:blipFill>
        <p:spPr>
          <a:xfrm>
            <a:off x="1148262" y="1329431"/>
            <a:ext cx="6847477" cy="4199137"/>
          </a:xfrm>
          <a:prstGeom prst="rect">
            <a:avLst/>
          </a:prstGeom>
        </p:spPr>
      </p:pic>
      <p:sp>
        <p:nvSpPr>
          <p:cNvPr id="4" name="TextBox 3">
            <a:extLst>
              <a:ext uri="{FF2B5EF4-FFF2-40B4-BE49-F238E27FC236}">
                <a16:creationId xmlns:a16="http://schemas.microsoft.com/office/drawing/2014/main" id="{BF5A10EB-337B-47D5-A052-B4A06FC4EFD1}"/>
              </a:ext>
            </a:extLst>
          </p:cNvPr>
          <p:cNvSpPr txBox="1"/>
          <p:nvPr/>
        </p:nvSpPr>
        <p:spPr>
          <a:xfrm>
            <a:off x="2965142" y="5877017"/>
            <a:ext cx="3213717" cy="369332"/>
          </a:xfrm>
          <a:prstGeom prst="rect">
            <a:avLst/>
          </a:prstGeom>
          <a:noFill/>
        </p:spPr>
        <p:txBody>
          <a:bodyPr wrap="square" rtlCol="0">
            <a:spAutoFit/>
          </a:bodyPr>
          <a:lstStyle/>
          <a:p>
            <a:pPr algn="ctr"/>
            <a:r>
              <a:rPr lang="en-US" dirty="0"/>
              <a:t>Histogram with Proportions</a:t>
            </a:r>
          </a:p>
        </p:txBody>
      </p:sp>
    </p:spTree>
    <p:extLst>
      <p:ext uri="{BB962C8B-B14F-4D97-AF65-F5344CB8AC3E}">
        <p14:creationId xmlns:p14="http://schemas.microsoft.com/office/powerpoint/2010/main" val="18400184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DC7E74FF-9D1E-4A8D-9C43-B94C86AD19A6}"/>
              </a:ext>
            </a:extLst>
          </p:cNvPr>
          <p:cNvPicPr>
            <a:picLocks noChangeAspect="1"/>
          </p:cNvPicPr>
          <p:nvPr/>
        </p:nvPicPr>
        <p:blipFill>
          <a:blip r:embed="rId2"/>
          <a:stretch>
            <a:fillRect/>
          </a:stretch>
        </p:blipFill>
        <p:spPr>
          <a:xfrm>
            <a:off x="1804524" y="1407340"/>
            <a:ext cx="5534952" cy="4043320"/>
          </a:xfrm>
          <a:prstGeom prst="rect">
            <a:avLst/>
          </a:prstGeom>
        </p:spPr>
      </p:pic>
      <p:sp>
        <p:nvSpPr>
          <p:cNvPr id="4" name="TextBox 3">
            <a:extLst>
              <a:ext uri="{FF2B5EF4-FFF2-40B4-BE49-F238E27FC236}">
                <a16:creationId xmlns:a16="http://schemas.microsoft.com/office/drawing/2014/main" id="{CFC1A42C-411D-46E6-9AE8-13E73DBC535E}"/>
              </a:ext>
            </a:extLst>
          </p:cNvPr>
          <p:cNvSpPr txBox="1"/>
          <p:nvPr/>
        </p:nvSpPr>
        <p:spPr>
          <a:xfrm>
            <a:off x="3725091" y="5834743"/>
            <a:ext cx="1693818" cy="369332"/>
          </a:xfrm>
          <a:prstGeom prst="rect">
            <a:avLst/>
          </a:prstGeom>
          <a:noFill/>
        </p:spPr>
        <p:txBody>
          <a:bodyPr wrap="square" rtlCol="0">
            <a:spAutoFit/>
          </a:bodyPr>
          <a:lstStyle/>
          <a:p>
            <a:pPr algn="ctr"/>
            <a:r>
              <a:rPr lang="en-US" dirty="0"/>
              <a:t>Mosaic Plot</a:t>
            </a:r>
          </a:p>
        </p:txBody>
      </p:sp>
    </p:spTree>
    <p:extLst>
      <p:ext uri="{BB962C8B-B14F-4D97-AF65-F5344CB8AC3E}">
        <p14:creationId xmlns:p14="http://schemas.microsoft.com/office/powerpoint/2010/main" val="321352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ACD7B823-BCE1-400B-847C-5C42E8235809}"/>
              </a:ext>
            </a:extLst>
          </p:cNvPr>
          <p:cNvPicPr>
            <a:picLocks noChangeAspect="1"/>
          </p:cNvPicPr>
          <p:nvPr/>
        </p:nvPicPr>
        <p:blipFill>
          <a:blip r:embed="rId2"/>
          <a:stretch>
            <a:fillRect/>
          </a:stretch>
        </p:blipFill>
        <p:spPr>
          <a:xfrm>
            <a:off x="1755971" y="1566483"/>
            <a:ext cx="5632057" cy="3725034"/>
          </a:xfrm>
          <a:prstGeom prst="rect">
            <a:avLst/>
          </a:prstGeom>
        </p:spPr>
      </p:pic>
      <p:sp>
        <p:nvSpPr>
          <p:cNvPr id="4" name="TextBox 3">
            <a:extLst>
              <a:ext uri="{FF2B5EF4-FFF2-40B4-BE49-F238E27FC236}">
                <a16:creationId xmlns:a16="http://schemas.microsoft.com/office/drawing/2014/main" id="{11074013-42FB-4B98-87AB-54C9AA8EED63}"/>
              </a:ext>
            </a:extLst>
          </p:cNvPr>
          <p:cNvSpPr txBox="1"/>
          <p:nvPr/>
        </p:nvSpPr>
        <p:spPr>
          <a:xfrm>
            <a:off x="3670663" y="5847806"/>
            <a:ext cx="1802675" cy="369332"/>
          </a:xfrm>
          <a:prstGeom prst="rect">
            <a:avLst/>
          </a:prstGeom>
          <a:noFill/>
        </p:spPr>
        <p:txBody>
          <a:bodyPr wrap="square" rtlCol="0">
            <a:spAutoFit/>
          </a:bodyPr>
          <a:lstStyle/>
          <a:p>
            <a:pPr algn="ctr"/>
            <a:r>
              <a:rPr lang="en-US" dirty="0"/>
              <a:t>Error plots</a:t>
            </a:r>
          </a:p>
        </p:txBody>
      </p:sp>
    </p:spTree>
    <p:extLst>
      <p:ext uri="{BB962C8B-B14F-4D97-AF65-F5344CB8AC3E}">
        <p14:creationId xmlns:p14="http://schemas.microsoft.com/office/powerpoint/2010/main" val="27136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29F0E7A-1488-49D5-B60E-1343B1523A47}"/>
              </a:ext>
            </a:extLst>
          </p:cNvPr>
          <p:cNvGrpSpPr/>
          <p:nvPr/>
        </p:nvGrpSpPr>
        <p:grpSpPr>
          <a:xfrm>
            <a:off x="655982" y="961752"/>
            <a:ext cx="7930764" cy="5143500"/>
            <a:chOff x="686462" y="857250"/>
            <a:chExt cx="7930764" cy="5143500"/>
          </a:xfrm>
        </p:grpSpPr>
        <p:pic>
          <p:nvPicPr>
            <p:cNvPr id="4" name="Picture 3">
              <a:extLst>
                <a:ext uri="{FF2B5EF4-FFF2-40B4-BE49-F238E27FC236}">
                  <a16:creationId xmlns:a16="http://schemas.microsoft.com/office/drawing/2014/main" id="{F92979FC-0B38-466E-A875-206C6D686303}"/>
                </a:ext>
              </a:extLst>
            </p:cNvPr>
            <p:cNvPicPr>
              <a:picLocks noChangeAspect="1"/>
            </p:cNvPicPr>
            <p:nvPr/>
          </p:nvPicPr>
          <p:blipFill>
            <a:blip r:embed="rId2"/>
            <a:stretch>
              <a:fillRect/>
            </a:stretch>
          </p:blipFill>
          <p:spPr>
            <a:xfrm>
              <a:off x="686462" y="857250"/>
              <a:ext cx="7771076" cy="5143500"/>
            </a:xfrm>
            <a:prstGeom prst="rect">
              <a:avLst/>
            </a:prstGeom>
          </p:spPr>
        </p:pic>
        <p:sp>
          <p:nvSpPr>
            <p:cNvPr id="5" name="TextBox 4">
              <a:extLst>
                <a:ext uri="{FF2B5EF4-FFF2-40B4-BE49-F238E27FC236}">
                  <a16:creationId xmlns:a16="http://schemas.microsoft.com/office/drawing/2014/main" id="{AFC6B326-BF01-4CD8-9918-33D6830C6759}"/>
                </a:ext>
              </a:extLst>
            </p:cNvPr>
            <p:cNvSpPr txBox="1"/>
            <p:nvPr/>
          </p:nvSpPr>
          <p:spPr>
            <a:xfrm>
              <a:off x="6164746" y="1256058"/>
              <a:ext cx="2452480" cy="461665"/>
            </a:xfrm>
            <a:prstGeom prst="rect">
              <a:avLst/>
            </a:prstGeom>
            <a:noFill/>
          </p:spPr>
          <p:txBody>
            <a:bodyPr wrap="square" rtlCol="0">
              <a:spAutoFit/>
            </a:bodyPr>
            <a:lstStyle/>
            <a:p>
              <a:pPr algn="ctr"/>
              <a:r>
                <a:rPr lang="en-US" sz="2400" b="1" dirty="0">
                  <a:solidFill>
                    <a:srgbClr val="FF0000"/>
                  </a:solidFill>
                </a:rPr>
                <a:t>Network</a:t>
              </a:r>
            </a:p>
          </p:txBody>
        </p:sp>
      </p:grpSp>
      <p:sp>
        <p:nvSpPr>
          <p:cNvPr id="6" name="Text Box 4">
            <a:extLst>
              <a:ext uri="{FF2B5EF4-FFF2-40B4-BE49-F238E27FC236}">
                <a16:creationId xmlns:a16="http://schemas.microsoft.com/office/drawing/2014/main" id="{C227D3F6-E975-454B-ABE4-CE5254162247}"/>
              </a:ext>
            </a:extLst>
          </p:cNvPr>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FF0000"/>
                </a:solidFill>
                <a:latin typeface="Tahoma" pitchFamily="34" charset="0"/>
              </a:rPr>
              <a:t>Sampling Frame</a:t>
            </a:r>
          </a:p>
        </p:txBody>
      </p:sp>
    </p:spTree>
    <p:extLst>
      <p:ext uri="{BB962C8B-B14F-4D97-AF65-F5344CB8AC3E}">
        <p14:creationId xmlns:p14="http://schemas.microsoft.com/office/powerpoint/2010/main" val="1542633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907ED843-0199-40BC-8836-6264A5A06B16}"/>
              </a:ext>
            </a:extLst>
          </p:cNvPr>
          <p:cNvPicPr>
            <a:picLocks noChangeAspect="1"/>
          </p:cNvPicPr>
          <p:nvPr/>
        </p:nvPicPr>
        <p:blipFill>
          <a:blip r:embed="rId2"/>
          <a:stretch>
            <a:fillRect/>
          </a:stretch>
        </p:blipFill>
        <p:spPr>
          <a:xfrm>
            <a:off x="1653473" y="1075566"/>
            <a:ext cx="5837055" cy="4706867"/>
          </a:xfrm>
          <a:prstGeom prst="rect">
            <a:avLst/>
          </a:prstGeom>
        </p:spPr>
      </p:pic>
      <p:sp>
        <p:nvSpPr>
          <p:cNvPr id="4" name="TextBox 3">
            <a:extLst>
              <a:ext uri="{FF2B5EF4-FFF2-40B4-BE49-F238E27FC236}">
                <a16:creationId xmlns:a16="http://schemas.microsoft.com/office/drawing/2014/main" id="{FF15DD1E-4F1A-456B-9CA2-1C893D176854}"/>
              </a:ext>
            </a:extLst>
          </p:cNvPr>
          <p:cNvSpPr txBox="1"/>
          <p:nvPr/>
        </p:nvSpPr>
        <p:spPr>
          <a:xfrm>
            <a:off x="2860766" y="5926183"/>
            <a:ext cx="3422469" cy="369332"/>
          </a:xfrm>
          <a:prstGeom prst="rect">
            <a:avLst/>
          </a:prstGeom>
          <a:noFill/>
        </p:spPr>
        <p:txBody>
          <a:bodyPr wrap="square" rtlCol="0">
            <a:spAutoFit/>
          </a:bodyPr>
          <a:lstStyle/>
          <a:p>
            <a:pPr algn="ctr"/>
            <a:r>
              <a:rPr lang="en-US" dirty="0"/>
              <a:t>Pie charts</a:t>
            </a:r>
          </a:p>
        </p:txBody>
      </p:sp>
    </p:spTree>
    <p:extLst>
      <p:ext uri="{BB962C8B-B14F-4D97-AF65-F5344CB8AC3E}">
        <p14:creationId xmlns:p14="http://schemas.microsoft.com/office/powerpoint/2010/main" val="18336201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3B8B7872-EFDF-4FF4-B02B-3AEEA3E68F12}"/>
              </a:ext>
            </a:extLst>
          </p:cNvPr>
          <p:cNvPicPr>
            <a:picLocks noChangeAspect="1"/>
          </p:cNvPicPr>
          <p:nvPr/>
        </p:nvPicPr>
        <p:blipFill>
          <a:blip r:embed="rId2"/>
          <a:stretch>
            <a:fillRect/>
          </a:stretch>
        </p:blipFill>
        <p:spPr>
          <a:xfrm>
            <a:off x="334518" y="1713391"/>
            <a:ext cx="8612289" cy="3202598"/>
          </a:xfrm>
          <a:prstGeom prst="rect">
            <a:avLst/>
          </a:prstGeom>
        </p:spPr>
      </p:pic>
      <p:sp>
        <p:nvSpPr>
          <p:cNvPr id="4" name="TextBox 3">
            <a:extLst>
              <a:ext uri="{FF2B5EF4-FFF2-40B4-BE49-F238E27FC236}">
                <a16:creationId xmlns:a16="http://schemas.microsoft.com/office/drawing/2014/main" id="{1380F60A-8377-4563-BD62-49C7EF373372}"/>
              </a:ext>
            </a:extLst>
          </p:cNvPr>
          <p:cNvSpPr txBox="1"/>
          <p:nvPr/>
        </p:nvSpPr>
        <p:spPr>
          <a:xfrm>
            <a:off x="2860766" y="5926183"/>
            <a:ext cx="3422469" cy="369332"/>
          </a:xfrm>
          <a:prstGeom prst="rect">
            <a:avLst/>
          </a:prstGeom>
          <a:noFill/>
        </p:spPr>
        <p:txBody>
          <a:bodyPr wrap="square" rtlCol="0">
            <a:spAutoFit/>
          </a:bodyPr>
          <a:lstStyle/>
          <a:p>
            <a:pPr algn="ctr"/>
            <a:r>
              <a:rPr lang="en-US" dirty="0"/>
              <a:t>Scatter Plots</a:t>
            </a:r>
          </a:p>
        </p:txBody>
      </p:sp>
    </p:spTree>
    <p:extLst>
      <p:ext uri="{BB962C8B-B14F-4D97-AF65-F5344CB8AC3E}">
        <p14:creationId xmlns:p14="http://schemas.microsoft.com/office/powerpoint/2010/main" val="408811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nvPicPr>
        <p:blipFill>
          <a:blip r:embed="rId2" cstate="print"/>
          <a:srcRect/>
          <a:stretch>
            <a:fillRect/>
          </a:stretch>
        </p:blipFill>
        <p:spPr bwMode="auto">
          <a:xfrm>
            <a:off x="648640" y="926029"/>
            <a:ext cx="7846720" cy="5366375"/>
          </a:xfrm>
          <a:prstGeom prst="rect">
            <a:avLst/>
          </a:prstGeom>
          <a:noFill/>
          <a:ln w="9525">
            <a:noFill/>
            <a:miter lim="800000"/>
            <a:headEnd/>
            <a:tailEnd/>
          </a:ln>
        </p:spPr>
      </p:pic>
      <p:sp>
        <p:nvSpPr>
          <p:cNvPr id="4" name="Title 2">
            <a:extLst>
              <a:ext uri="{FF2B5EF4-FFF2-40B4-BE49-F238E27FC236}">
                <a16:creationId xmlns:a16="http://schemas.microsoft.com/office/drawing/2014/main" id="{AC9C1EEB-E93C-4E4A-9827-57F9AB263C7A}"/>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sp>
        <p:nvSpPr>
          <p:cNvPr id="5" name="TextBox 4">
            <a:extLst>
              <a:ext uri="{FF2B5EF4-FFF2-40B4-BE49-F238E27FC236}">
                <a16:creationId xmlns:a16="http://schemas.microsoft.com/office/drawing/2014/main" id="{E3AE82FD-1B27-4A11-BAD0-349BB41F7DE5}"/>
              </a:ext>
            </a:extLst>
          </p:cNvPr>
          <p:cNvSpPr txBox="1"/>
          <p:nvPr/>
        </p:nvSpPr>
        <p:spPr>
          <a:xfrm>
            <a:off x="2860765" y="6214030"/>
            <a:ext cx="3422469" cy="369332"/>
          </a:xfrm>
          <a:prstGeom prst="rect">
            <a:avLst/>
          </a:prstGeom>
          <a:noFill/>
        </p:spPr>
        <p:txBody>
          <a:bodyPr wrap="square" rtlCol="0">
            <a:spAutoFit/>
          </a:bodyPr>
          <a:lstStyle/>
          <a:p>
            <a:pPr algn="ctr"/>
            <a:r>
              <a:rPr lang="en-US" dirty="0"/>
              <a:t>Scatter Plots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cstate="print"/>
          <a:srcRect/>
          <a:stretch>
            <a:fillRect/>
          </a:stretch>
        </p:blipFill>
        <p:spPr bwMode="auto">
          <a:xfrm>
            <a:off x="568325" y="1101453"/>
            <a:ext cx="8007350" cy="5807075"/>
          </a:xfrm>
          <a:prstGeom prst="rect">
            <a:avLst/>
          </a:prstGeom>
          <a:noFill/>
          <a:ln w="9525">
            <a:noFill/>
            <a:miter lim="800000"/>
            <a:headEnd/>
            <a:tailEnd/>
          </a:ln>
        </p:spPr>
      </p:pic>
      <p:sp>
        <p:nvSpPr>
          <p:cNvPr id="4" name="Title 2">
            <a:extLst>
              <a:ext uri="{FF2B5EF4-FFF2-40B4-BE49-F238E27FC236}">
                <a16:creationId xmlns:a16="http://schemas.microsoft.com/office/drawing/2014/main" id="{317B5630-3B33-4AC2-966C-2B12B06C1D54}"/>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Fig 1"/>
          <p:cNvPicPr>
            <a:picLocks noChangeAspect="1" noChangeArrowheads="1"/>
          </p:cNvPicPr>
          <p:nvPr/>
        </p:nvPicPr>
        <p:blipFill>
          <a:blip r:embed="rId2" cstate="print"/>
          <a:srcRect/>
          <a:stretch>
            <a:fillRect/>
          </a:stretch>
        </p:blipFill>
        <p:spPr bwMode="auto">
          <a:xfrm>
            <a:off x="1016794" y="956000"/>
            <a:ext cx="7110412" cy="4657725"/>
          </a:xfrm>
          <a:prstGeom prst="rect">
            <a:avLst/>
          </a:prstGeom>
          <a:noFill/>
          <a:ln w="9525">
            <a:noFill/>
            <a:miter lim="800000"/>
            <a:headEnd/>
            <a:tailEnd/>
          </a:ln>
        </p:spPr>
      </p:pic>
      <p:sp>
        <p:nvSpPr>
          <p:cNvPr id="19460" name="Text Box 4"/>
          <p:cNvSpPr txBox="1">
            <a:spLocks noChangeArrowheads="1"/>
          </p:cNvSpPr>
          <p:nvPr/>
        </p:nvSpPr>
        <p:spPr bwMode="auto">
          <a:xfrm>
            <a:off x="1850232" y="5980339"/>
            <a:ext cx="5443537" cy="366713"/>
          </a:xfrm>
          <a:prstGeom prst="rect">
            <a:avLst/>
          </a:prstGeom>
          <a:noFill/>
          <a:ln w="9525">
            <a:noFill/>
            <a:miter lim="800000"/>
            <a:headEnd/>
            <a:tailEnd/>
          </a:ln>
        </p:spPr>
        <p:txBody>
          <a:bodyPr>
            <a:spAutoFit/>
          </a:bodyPr>
          <a:lstStyle/>
          <a:p>
            <a:pPr algn="ctr" eaLnBrk="0" hangingPunct="0">
              <a:spcBef>
                <a:spcPct val="50000"/>
              </a:spcBef>
            </a:pPr>
            <a:r>
              <a:rPr lang="en-US" dirty="0">
                <a:latin typeface="Tahoma" pitchFamily="34" charset="0"/>
              </a:rPr>
              <a:t>Ogives. Source: Washington et al. (2003)</a:t>
            </a:r>
          </a:p>
        </p:txBody>
      </p:sp>
      <p:sp>
        <p:nvSpPr>
          <p:cNvPr id="5" name="Title 2">
            <a:extLst>
              <a:ext uri="{FF2B5EF4-FFF2-40B4-BE49-F238E27FC236}">
                <a16:creationId xmlns:a16="http://schemas.microsoft.com/office/drawing/2014/main" id="{FAAF4EA7-D143-4614-940B-D801B34FA2A2}"/>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8FD173A2-2324-4439-BD59-DAF821C0EC5F}"/>
              </a:ext>
            </a:extLst>
          </p:cNvPr>
          <p:cNvPicPr>
            <a:picLocks noChangeAspect="1"/>
          </p:cNvPicPr>
          <p:nvPr/>
        </p:nvPicPr>
        <p:blipFill>
          <a:blip r:embed="rId2"/>
          <a:stretch>
            <a:fillRect/>
          </a:stretch>
        </p:blipFill>
        <p:spPr>
          <a:xfrm>
            <a:off x="773267" y="1235120"/>
            <a:ext cx="7758173" cy="4387759"/>
          </a:xfrm>
          <a:prstGeom prst="rect">
            <a:avLst/>
          </a:prstGeom>
        </p:spPr>
      </p:pic>
      <p:sp>
        <p:nvSpPr>
          <p:cNvPr id="4" name="TextBox 3">
            <a:extLst>
              <a:ext uri="{FF2B5EF4-FFF2-40B4-BE49-F238E27FC236}">
                <a16:creationId xmlns:a16="http://schemas.microsoft.com/office/drawing/2014/main" id="{DD852135-E326-48F3-AB70-9E4073F92EBD}"/>
              </a:ext>
            </a:extLst>
          </p:cNvPr>
          <p:cNvSpPr txBox="1"/>
          <p:nvPr/>
        </p:nvSpPr>
        <p:spPr>
          <a:xfrm>
            <a:off x="3640299" y="5921406"/>
            <a:ext cx="2024109" cy="381740"/>
          </a:xfrm>
          <a:prstGeom prst="rect">
            <a:avLst/>
          </a:prstGeom>
          <a:noFill/>
        </p:spPr>
        <p:txBody>
          <a:bodyPr wrap="square" rtlCol="0">
            <a:spAutoFit/>
          </a:bodyPr>
          <a:lstStyle/>
          <a:p>
            <a:pPr algn="ctr"/>
            <a:r>
              <a:rPr lang="en-US" dirty="0"/>
              <a:t>Bubble Chart</a:t>
            </a:r>
          </a:p>
        </p:txBody>
      </p:sp>
    </p:spTree>
    <p:extLst>
      <p:ext uri="{BB962C8B-B14F-4D97-AF65-F5344CB8AC3E}">
        <p14:creationId xmlns:p14="http://schemas.microsoft.com/office/powerpoint/2010/main" val="31471654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81E0065A-FF11-4FE3-BF24-F47B008F6AC5}"/>
              </a:ext>
            </a:extLst>
          </p:cNvPr>
          <p:cNvPicPr>
            <a:picLocks noChangeAspect="1"/>
          </p:cNvPicPr>
          <p:nvPr/>
        </p:nvPicPr>
        <p:blipFill>
          <a:blip r:embed="rId2"/>
          <a:stretch>
            <a:fillRect/>
          </a:stretch>
        </p:blipFill>
        <p:spPr>
          <a:xfrm>
            <a:off x="1723603" y="1079612"/>
            <a:ext cx="5696793" cy="4698775"/>
          </a:xfrm>
          <a:prstGeom prst="rect">
            <a:avLst/>
          </a:prstGeom>
        </p:spPr>
      </p:pic>
      <p:sp>
        <p:nvSpPr>
          <p:cNvPr id="4" name="TextBox 3">
            <a:extLst>
              <a:ext uri="{FF2B5EF4-FFF2-40B4-BE49-F238E27FC236}">
                <a16:creationId xmlns:a16="http://schemas.microsoft.com/office/drawing/2014/main" id="{94B0A795-A3D0-4DD3-93DB-9AF1160EB397}"/>
              </a:ext>
            </a:extLst>
          </p:cNvPr>
          <p:cNvSpPr txBox="1"/>
          <p:nvPr/>
        </p:nvSpPr>
        <p:spPr>
          <a:xfrm>
            <a:off x="3607525" y="6026331"/>
            <a:ext cx="1928949" cy="369332"/>
          </a:xfrm>
          <a:prstGeom prst="rect">
            <a:avLst/>
          </a:prstGeom>
          <a:noFill/>
        </p:spPr>
        <p:txBody>
          <a:bodyPr wrap="square" rtlCol="0">
            <a:spAutoFit/>
          </a:bodyPr>
          <a:lstStyle/>
          <a:p>
            <a:pPr algn="ctr"/>
            <a:r>
              <a:rPr lang="en-US" dirty="0"/>
              <a:t>Radar Plots</a:t>
            </a:r>
          </a:p>
        </p:txBody>
      </p:sp>
    </p:spTree>
    <p:extLst>
      <p:ext uri="{BB962C8B-B14F-4D97-AF65-F5344CB8AC3E}">
        <p14:creationId xmlns:p14="http://schemas.microsoft.com/office/powerpoint/2010/main" val="2955290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8B4772C7-F3DA-44C7-B9A4-60E3FE5CC865}"/>
              </a:ext>
            </a:extLst>
          </p:cNvPr>
          <p:cNvPicPr>
            <a:picLocks noChangeAspect="1"/>
          </p:cNvPicPr>
          <p:nvPr/>
        </p:nvPicPr>
        <p:blipFill>
          <a:blip r:embed="rId2"/>
          <a:stretch>
            <a:fillRect/>
          </a:stretch>
        </p:blipFill>
        <p:spPr>
          <a:xfrm>
            <a:off x="1302202" y="1024905"/>
            <a:ext cx="6539595" cy="5029023"/>
          </a:xfrm>
          <a:prstGeom prst="rect">
            <a:avLst/>
          </a:prstGeom>
        </p:spPr>
      </p:pic>
      <p:sp>
        <p:nvSpPr>
          <p:cNvPr id="4" name="TextBox 3">
            <a:extLst>
              <a:ext uri="{FF2B5EF4-FFF2-40B4-BE49-F238E27FC236}">
                <a16:creationId xmlns:a16="http://schemas.microsoft.com/office/drawing/2014/main" id="{B37F42F2-2297-483A-A13F-8E37B56CE0CD}"/>
              </a:ext>
            </a:extLst>
          </p:cNvPr>
          <p:cNvSpPr txBox="1"/>
          <p:nvPr/>
        </p:nvSpPr>
        <p:spPr>
          <a:xfrm>
            <a:off x="3764132" y="6294268"/>
            <a:ext cx="1287262" cy="369332"/>
          </a:xfrm>
          <a:prstGeom prst="rect">
            <a:avLst/>
          </a:prstGeom>
          <a:noFill/>
        </p:spPr>
        <p:txBody>
          <a:bodyPr wrap="square" rtlCol="0">
            <a:spAutoFit/>
          </a:bodyPr>
          <a:lstStyle/>
          <a:p>
            <a:r>
              <a:rPr lang="en-US" dirty="0"/>
              <a:t>Heat Map</a:t>
            </a:r>
          </a:p>
        </p:txBody>
      </p:sp>
    </p:spTree>
    <p:extLst>
      <p:ext uri="{BB962C8B-B14F-4D97-AF65-F5344CB8AC3E}">
        <p14:creationId xmlns:p14="http://schemas.microsoft.com/office/powerpoint/2010/main" val="101961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print"/>
          <a:srcRect/>
          <a:stretch>
            <a:fillRect/>
          </a:stretch>
        </p:blipFill>
        <p:spPr bwMode="auto">
          <a:xfrm>
            <a:off x="604220" y="1001486"/>
            <a:ext cx="8121330" cy="5254171"/>
          </a:xfrm>
          <a:prstGeom prst="rect">
            <a:avLst/>
          </a:prstGeom>
          <a:noFill/>
          <a:ln w="9525">
            <a:noFill/>
            <a:miter lim="800000"/>
            <a:headEnd/>
            <a:tailEnd/>
          </a:ln>
        </p:spPr>
      </p:pic>
      <p:sp>
        <p:nvSpPr>
          <p:cNvPr id="3" name="Rectangle 4"/>
          <p:cNvSpPr txBox="1">
            <a:spLocks noChangeArrowheads="1"/>
          </p:cNvSpPr>
          <p:nvPr/>
        </p:nvSpPr>
        <p:spPr>
          <a:xfrm>
            <a:off x="457200" y="274638"/>
            <a:ext cx="8229600" cy="1143000"/>
          </a:xfrm>
          <a:prstGeom prst="rect">
            <a:avLst/>
          </a:prstGeom>
        </p:spPr>
        <p:txBody>
          <a:bodyPr/>
          <a:lstStyle/>
          <a:p>
            <a:pPr algn="ctr" fontAlgn="auto">
              <a:spcAft>
                <a:spcPts val="0"/>
              </a:spcAft>
              <a:defRPr/>
            </a:pPr>
            <a:r>
              <a:rPr lang="en-US" sz="4400" dirty="0">
                <a:solidFill>
                  <a:srgbClr val="FF0000"/>
                </a:solidFill>
              </a:rPr>
              <a:t>Graphical Methods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1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endParaRPr>
          </a:p>
        </p:txBody>
      </p:sp>
      <p:sp>
        <p:nvSpPr>
          <p:cNvPr id="2" name="TextBox 1">
            <a:extLst>
              <a:ext uri="{FF2B5EF4-FFF2-40B4-BE49-F238E27FC236}">
                <a16:creationId xmlns:a16="http://schemas.microsoft.com/office/drawing/2014/main" id="{E4C4F090-F00C-46B8-9A1E-757B3D9FBE18}"/>
              </a:ext>
            </a:extLst>
          </p:cNvPr>
          <p:cNvSpPr txBox="1"/>
          <p:nvPr/>
        </p:nvSpPr>
        <p:spPr>
          <a:xfrm>
            <a:off x="3453414" y="6229024"/>
            <a:ext cx="2237173" cy="368423"/>
          </a:xfrm>
          <a:prstGeom prst="rect">
            <a:avLst/>
          </a:prstGeom>
          <a:noFill/>
        </p:spPr>
        <p:txBody>
          <a:bodyPr wrap="square" rtlCol="0">
            <a:spAutoFit/>
          </a:bodyPr>
          <a:lstStyle/>
          <a:p>
            <a:pPr algn="ctr"/>
            <a:r>
              <a:rPr lang="en-US" dirty="0"/>
              <a:t>Maps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txBox="1">
            <a:spLocks noChangeArrowheads="1"/>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100" b="1" i="0" u="none" strike="noStrike" kern="1200" cap="none" spc="0" normalizeH="0" baseline="0" noProof="0" dirty="0">
                <a:ln>
                  <a:noFill/>
                </a:ln>
                <a:solidFill>
                  <a:srgbClr val="FF0000"/>
                </a:solidFill>
                <a:effectLst>
                  <a:outerShdw blurRad="31750" dist="25400" dir="5400000" algn="tl" rotWithShape="0">
                    <a:srgbClr val="000000">
                      <a:alpha val="25000"/>
                    </a:srgbClr>
                  </a:outerShdw>
                </a:effectLst>
                <a:uLnTx/>
                <a:uFillTx/>
                <a:latin typeface="+mj-lt"/>
                <a:ea typeface="+mj-ea"/>
                <a:cs typeface="+mj-cs"/>
              </a:rPr>
              <a:t>Maps – GIS Information</a:t>
            </a:r>
          </a:p>
        </p:txBody>
      </p:sp>
      <p:pic>
        <p:nvPicPr>
          <p:cNvPr id="45059" name="Picture 3"/>
          <p:cNvPicPr>
            <a:picLocks noChangeAspect="1" noChangeArrowheads="1"/>
          </p:cNvPicPr>
          <p:nvPr/>
        </p:nvPicPr>
        <p:blipFill>
          <a:blip r:embed="rId2" cstate="print"/>
          <a:srcRect/>
          <a:stretch>
            <a:fillRect/>
          </a:stretch>
        </p:blipFill>
        <p:spPr bwMode="auto">
          <a:xfrm>
            <a:off x="711200" y="1306287"/>
            <a:ext cx="7257142" cy="4535714"/>
          </a:xfrm>
          <a:prstGeom prst="rect">
            <a:avLst/>
          </a:prstGeom>
          <a:noFill/>
          <a:ln w="9525">
            <a:noFill/>
            <a:miter lim="800000"/>
            <a:headEnd/>
            <a:tailEnd/>
          </a:ln>
        </p:spPr>
      </p:pic>
      <p:sp>
        <p:nvSpPr>
          <p:cNvPr id="6" name="Rectangle 5"/>
          <p:cNvSpPr/>
          <p:nvPr/>
        </p:nvSpPr>
        <p:spPr>
          <a:xfrm>
            <a:off x="2400747" y="5973020"/>
            <a:ext cx="3878049" cy="369332"/>
          </a:xfrm>
          <a:prstGeom prst="rect">
            <a:avLst/>
          </a:prstGeom>
        </p:spPr>
        <p:txBody>
          <a:bodyPr wrap="none">
            <a:spAutoFit/>
          </a:bodyPr>
          <a:lstStyle/>
          <a:p>
            <a:r>
              <a:rPr lang="en-US" dirty="0">
                <a:hlinkClick r:id="rId3"/>
              </a:rPr>
              <a:t>http://www.saferoadmaps.org/home/</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683A8D-803B-4AE2-B7A4-D8403ABF00CD}"/>
              </a:ext>
            </a:extLst>
          </p:cNvPr>
          <p:cNvGrpSpPr/>
          <p:nvPr/>
        </p:nvGrpSpPr>
        <p:grpSpPr>
          <a:xfrm>
            <a:off x="593684" y="845848"/>
            <a:ext cx="8133066" cy="5308249"/>
            <a:chOff x="673830" y="782223"/>
            <a:chExt cx="7943396" cy="5143500"/>
          </a:xfrm>
        </p:grpSpPr>
        <p:pic>
          <p:nvPicPr>
            <p:cNvPr id="4" name="Picture 3">
              <a:extLst>
                <a:ext uri="{FF2B5EF4-FFF2-40B4-BE49-F238E27FC236}">
                  <a16:creationId xmlns:a16="http://schemas.microsoft.com/office/drawing/2014/main" id="{F92979FC-0B38-466E-A875-206C6D686303}"/>
                </a:ext>
              </a:extLst>
            </p:cNvPr>
            <p:cNvPicPr>
              <a:picLocks noChangeAspect="1"/>
            </p:cNvPicPr>
            <p:nvPr/>
          </p:nvPicPr>
          <p:blipFill>
            <a:blip r:embed="rId2"/>
            <a:stretch>
              <a:fillRect/>
            </a:stretch>
          </p:blipFill>
          <p:spPr>
            <a:xfrm>
              <a:off x="673830" y="782223"/>
              <a:ext cx="7771076" cy="5143500"/>
            </a:xfrm>
            <a:prstGeom prst="rect">
              <a:avLst/>
            </a:prstGeom>
          </p:spPr>
        </p:pic>
        <p:cxnSp>
          <p:nvCxnSpPr>
            <p:cNvPr id="3" name="Straight Connector 2">
              <a:extLst>
                <a:ext uri="{FF2B5EF4-FFF2-40B4-BE49-F238E27FC236}">
                  <a16:creationId xmlns:a16="http://schemas.microsoft.com/office/drawing/2014/main" id="{B2408CA6-6912-4F74-8524-ACA97985C759}"/>
                </a:ext>
              </a:extLst>
            </p:cNvPr>
            <p:cNvCxnSpPr>
              <a:cxnSpLocks/>
            </p:cNvCxnSpPr>
            <p:nvPr/>
          </p:nvCxnSpPr>
          <p:spPr>
            <a:xfrm flipV="1">
              <a:off x="6311842" y="5577168"/>
              <a:ext cx="235841" cy="211016"/>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518AD23-BB1F-430F-9475-DA6A7C365A9F}"/>
                </a:ext>
              </a:extLst>
            </p:cNvPr>
            <p:cNvCxnSpPr>
              <a:cxnSpLocks/>
            </p:cNvCxnSpPr>
            <p:nvPr/>
          </p:nvCxnSpPr>
          <p:spPr>
            <a:xfrm flipV="1">
              <a:off x="5765168" y="5102502"/>
              <a:ext cx="257945" cy="21658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6BC830-464D-404B-90FC-EA9A019ACD2D}"/>
                </a:ext>
              </a:extLst>
            </p:cNvPr>
            <p:cNvCxnSpPr>
              <a:cxnSpLocks/>
            </p:cNvCxnSpPr>
            <p:nvPr/>
          </p:nvCxnSpPr>
          <p:spPr>
            <a:xfrm flipV="1">
              <a:off x="4845327" y="4189215"/>
              <a:ext cx="221899" cy="19394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92E83A-672C-4052-821B-03AD2BA74D19}"/>
                </a:ext>
              </a:extLst>
            </p:cNvPr>
            <p:cNvCxnSpPr>
              <a:cxnSpLocks/>
            </p:cNvCxnSpPr>
            <p:nvPr/>
          </p:nvCxnSpPr>
          <p:spPr>
            <a:xfrm flipV="1">
              <a:off x="4222118" y="3590382"/>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0B1A9F-0AFA-40E6-A5CD-FF91FBDFA0B3}"/>
                </a:ext>
              </a:extLst>
            </p:cNvPr>
            <p:cNvCxnSpPr>
              <a:cxnSpLocks/>
            </p:cNvCxnSpPr>
            <p:nvPr/>
          </p:nvCxnSpPr>
          <p:spPr>
            <a:xfrm flipV="1">
              <a:off x="3704040" y="3113304"/>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723208-AEBC-4D78-B1C6-C771CF480B7F}"/>
                </a:ext>
              </a:extLst>
            </p:cNvPr>
            <p:cNvCxnSpPr>
              <a:cxnSpLocks/>
            </p:cNvCxnSpPr>
            <p:nvPr/>
          </p:nvCxnSpPr>
          <p:spPr>
            <a:xfrm flipV="1">
              <a:off x="3133783" y="2516956"/>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74A4C9-A8F2-4529-B850-56302FF95E0F}"/>
                </a:ext>
              </a:extLst>
            </p:cNvPr>
            <p:cNvCxnSpPr>
              <a:cxnSpLocks/>
            </p:cNvCxnSpPr>
            <p:nvPr/>
          </p:nvCxnSpPr>
          <p:spPr>
            <a:xfrm flipV="1">
              <a:off x="2589616" y="2006334"/>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AE39AC-1AAD-442E-BA5E-AF7CA0027B86}"/>
                </a:ext>
              </a:extLst>
            </p:cNvPr>
            <p:cNvCxnSpPr>
              <a:cxnSpLocks/>
            </p:cNvCxnSpPr>
            <p:nvPr/>
          </p:nvCxnSpPr>
          <p:spPr>
            <a:xfrm flipV="1">
              <a:off x="2064084" y="1491983"/>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182206-32A3-4638-90A5-ACF21A6DB256}"/>
                </a:ext>
              </a:extLst>
            </p:cNvPr>
            <p:cNvCxnSpPr>
              <a:cxnSpLocks/>
            </p:cNvCxnSpPr>
            <p:nvPr/>
          </p:nvCxnSpPr>
          <p:spPr>
            <a:xfrm flipV="1">
              <a:off x="1471464" y="944088"/>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AE01149-733C-4E3B-AC98-2E54F84E0A08}"/>
                </a:ext>
              </a:extLst>
            </p:cNvPr>
            <p:cNvSpPr txBox="1"/>
            <p:nvPr/>
          </p:nvSpPr>
          <p:spPr>
            <a:xfrm>
              <a:off x="6164746" y="1256058"/>
              <a:ext cx="2452480" cy="830997"/>
            </a:xfrm>
            <a:prstGeom prst="rect">
              <a:avLst/>
            </a:prstGeom>
            <a:noFill/>
          </p:spPr>
          <p:txBody>
            <a:bodyPr wrap="square" rtlCol="0">
              <a:spAutoFit/>
            </a:bodyPr>
            <a:lstStyle/>
            <a:p>
              <a:pPr algn="ctr"/>
              <a:r>
                <a:rPr lang="en-US" sz="2400" b="1" dirty="0">
                  <a:solidFill>
                    <a:srgbClr val="FF0000"/>
                  </a:solidFill>
                </a:rPr>
                <a:t>Sampling Frame</a:t>
              </a:r>
            </a:p>
          </p:txBody>
        </p:sp>
      </p:grpSp>
      <p:sp>
        <p:nvSpPr>
          <p:cNvPr id="18" name="Text Box 4">
            <a:extLst>
              <a:ext uri="{FF2B5EF4-FFF2-40B4-BE49-F238E27FC236}">
                <a16:creationId xmlns:a16="http://schemas.microsoft.com/office/drawing/2014/main" id="{769C309D-0C94-4DEF-A736-43BAD80DD43A}"/>
              </a:ext>
            </a:extLst>
          </p:cNvPr>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FF0000"/>
                </a:solidFill>
                <a:latin typeface="Tahoma" pitchFamily="34" charset="0"/>
              </a:rPr>
              <a:t>Sampling Frame</a:t>
            </a:r>
          </a:p>
        </p:txBody>
      </p:sp>
    </p:spTree>
    <p:extLst>
      <p:ext uri="{BB962C8B-B14F-4D97-AF65-F5344CB8AC3E}">
        <p14:creationId xmlns:p14="http://schemas.microsoft.com/office/powerpoint/2010/main" val="4006618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4" name="Picture 3">
            <a:extLst>
              <a:ext uri="{FF2B5EF4-FFF2-40B4-BE49-F238E27FC236}">
                <a16:creationId xmlns:a16="http://schemas.microsoft.com/office/drawing/2014/main" id="{87EAEBAA-CD25-461E-AC65-1E67430F342E}"/>
              </a:ext>
            </a:extLst>
          </p:cNvPr>
          <p:cNvPicPr>
            <a:picLocks noChangeAspect="1"/>
          </p:cNvPicPr>
          <p:nvPr/>
        </p:nvPicPr>
        <p:blipFill>
          <a:blip r:embed="rId2"/>
          <a:stretch>
            <a:fillRect/>
          </a:stretch>
        </p:blipFill>
        <p:spPr>
          <a:xfrm>
            <a:off x="1135114" y="1321300"/>
            <a:ext cx="6873772" cy="3987547"/>
          </a:xfrm>
          <a:prstGeom prst="rect">
            <a:avLst/>
          </a:prstGeom>
        </p:spPr>
      </p:pic>
      <p:sp>
        <p:nvSpPr>
          <p:cNvPr id="2" name="TextBox 1">
            <a:extLst>
              <a:ext uri="{FF2B5EF4-FFF2-40B4-BE49-F238E27FC236}">
                <a16:creationId xmlns:a16="http://schemas.microsoft.com/office/drawing/2014/main" id="{C062F6FA-F113-454F-A1D7-DD55417C8479}"/>
              </a:ext>
            </a:extLst>
          </p:cNvPr>
          <p:cNvSpPr txBox="1"/>
          <p:nvPr/>
        </p:nvSpPr>
        <p:spPr>
          <a:xfrm>
            <a:off x="3750816" y="5797118"/>
            <a:ext cx="1642369" cy="369332"/>
          </a:xfrm>
          <a:prstGeom prst="rect">
            <a:avLst/>
          </a:prstGeom>
          <a:noFill/>
        </p:spPr>
        <p:txBody>
          <a:bodyPr wrap="square" rtlCol="0">
            <a:spAutoFit/>
          </a:bodyPr>
          <a:lstStyle/>
          <a:p>
            <a:pPr algn="ctr"/>
            <a:r>
              <a:rPr lang="en-US" dirty="0"/>
              <a:t>Contour Lines</a:t>
            </a:r>
          </a:p>
        </p:txBody>
      </p:sp>
    </p:spTree>
    <p:extLst>
      <p:ext uri="{BB962C8B-B14F-4D97-AF65-F5344CB8AC3E}">
        <p14:creationId xmlns:p14="http://schemas.microsoft.com/office/powerpoint/2010/main" val="3905555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0BC3A-ADE0-442D-8CBA-F5B95361B425}"/>
              </a:ext>
            </a:extLst>
          </p:cNvPr>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pPr>
            <a:r>
              <a:rPr lang="en-US" dirty="0">
                <a:solidFill>
                  <a:srgbClr val="FF0000"/>
                </a:solidFill>
              </a:rPr>
              <a:t>Graphical Methods</a:t>
            </a:r>
          </a:p>
        </p:txBody>
      </p:sp>
      <p:pic>
        <p:nvPicPr>
          <p:cNvPr id="2" name="Picture 1">
            <a:extLst>
              <a:ext uri="{FF2B5EF4-FFF2-40B4-BE49-F238E27FC236}">
                <a16:creationId xmlns:a16="http://schemas.microsoft.com/office/drawing/2014/main" id="{732CDCC9-E2B1-412A-8B03-C795D682C239}"/>
              </a:ext>
            </a:extLst>
          </p:cNvPr>
          <p:cNvPicPr>
            <a:picLocks noChangeAspect="1"/>
          </p:cNvPicPr>
          <p:nvPr/>
        </p:nvPicPr>
        <p:blipFill>
          <a:blip r:embed="rId2"/>
          <a:stretch>
            <a:fillRect/>
          </a:stretch>
        </p:blipFill>
        <p:spPr>
          <a:xfrm>
            <a:off x="2203607" y="894511"/>
            <a:ext cx="4736785" cy="5546808"/>
          </a:xfrm>
          <a:prstGeom prst="rect">
            <a:avLst/>
          </a:prstGeom>
        </p:spPr>
      </p:pic>
      <p:sp>
        <p:nvSpPr>
          <p:cNvPr id="4" name="TextBox 3">
            <a:extLst>
              <a:ext uri="{FF2B5EF4-FFF2-40B4-BE49-F238E27FC236}">
                <a16:creationId xmlns:a16="http://schemas.microsoft.com/office/drawing/2014/main" id="{D2944FE5-344C-4704-8C93-EE83BFAE6EA8}"/>
              </a:ext>
            </a:extLst>
          </p:cNvPr>
          <p:cNvSpPr txBox="1"/>
          <p:nvPr/>
        </p:nvSpPr>
        <p:spPr>
          <a:xfrm>
            <a:off x="4026023" y="6327675"/>
            <a:ext cx="1091953" cy="369332"/>
          </a:xfrm>
          <a:prstGeom prst="rect">
            <a:avLst/>
          </a:prstGeom>
          <a:noFill/>
        </p:spPr>
        <p:txBody>
          <a:bodyPr wrap="square" rtlCol="0">
            <a:spAutoFit/>
          </a:bodyPr>
          <a:lstStyle/>
          <a:p>
            <a:pPr algn="ctr"/>
            <a:r>
              <a:rPr lang="en-US" dirty="0"/>
              <a:t>Pyramid</a:t>
            </a:r>
          </a:p>
        </p:txBody>
      </p:sp>
    </p:spTree>
    <p:extLst>
      <p:ext uri="{BB962C8B-B14F-4D97-AF65-F5344CB8AC3E}">
        <p14:creationId xmlns:p14="http://schemas.microsoft.com/office/powerpoint/2010/main" val="1368259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9548E6-79D8-4DAA-9EAB-86AF975070C2}"/>
              </a:ext>
            </a:extLst>
          </p:cNvPr>
          <p:cNvGrpSpPr/>
          <p:nvPr/>
        </p:nvGrpSpPr>
        <p:grpSpPr>
          <a:xfrm>
            <a:off x="529689" y="878889"/>
            <a:ext cx="8084621" cy="5304741"/>
            <a:chOff x="686462" y="857250"/>
            <a:chExt cx="7930764" cy="5143500"/>
          </a:xfrm>
        </p:grpSpPr>
        <p:pic>
          <p:nvPicPr>
            <p:cNvPr id="4" name="Picture 3">
              <a:extLst>
                <a:ext uri="{FF2B5EF4-FFF2-40B4-BE49-F238E27FC236}">
                  <a16:creationId xmlns:a16="http://schemas.microsoft.com/office/drawing/2014/main" id="{F92979FC-0B38-466E-A875-206C6D686303}"/>
                </a:ext>
              </a:extLst>
            </p:cNvPr>
            <p:cNvPicPr>
              <a:picLocks noChangeAspect="1"/>
            </p:cNvPicPr>
            <p:nvPr/>
          </p:nvPicPr>
          <p:blipFill>
            <a:blip r:embed="rId2"/>
            <a:stretch>
              <a:fillRect/>
            </a:stretch>
          </p:blipFill>
          <p:spPr>
            <a:xfrm>
              <a:off x="686462" y="857250"/>
              <a:ext cx="7771076" cy="5143500"/>
            </a:xfrm>
            <a:prstGeom prst="rect">
              <a:avLst/>
            </a:prstGeom>
          </p:spPr>
        </p:pic>
        <p:cxnSp>
          <p:nvCxnSpPr>
            <p:cNvPr id="3" name="Straight Connector 2">
              <a:extLst>
                <a:ext uri="{FF2B5EF4-FFF2-40B4-BE49-F238E27FC236}">
                  <a16:creationId xmlns:a16="http://schemas.microsoft.com/office/drawing/2014/main" id="{B2408CA6-6912-4F74-8524-ACA97985C759}"/>
                </a:ext>
              </a:extLst>
            </p:cNvPr>
            <p:cNvCxnSpPr>
              <a:cxnSpLocks/>
            </p:cNvCxnSpPr>
            <p:nvPr/>
          </p:nvCxnSpPr>
          <p:spPr>
            <a:xfrm flipV="1">
              <a:off x="6311842" y="5577168"/>
              <a:ext cx="235841" cy="211016"/>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518AD23-BB1F-430F-9475-DA6A7C365A9F}"/>
                </a:ext>
              </a:extLst>
            </p:cNvPr>
            <p:cNvCxnSpPr>
              <a:cxnSpLocks/>
            </p:cNvCxnSpPr>
            <p:nvPr/>
          </p:nvCxnSpPr>
          <p:spPr>
            <a:xfrm flipV="1">
              <a:off x="5765168" y="5102502"/>
              <a:ext cx="257945" cy="21658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6BC830-464D-404B-90FC-EA9A019ACD2D}"/>
                </a:ext>
              </a:extLst>
            </p:cNvPr>
            <p:cNvCxnSpPr>
              <a:cxnSpLocks/>
            </p:cNvCxnSpPr>
            <p:nvPr/>
          </p:nvCxnSpPr>
          <p:spPr>
            <a:xfrm flipV="1">
              <a:off x="4845327" y="4189215"/>
              <a:ext cx="221899" cy="19394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92E83A-672C-4052-821B-03AD2BA74D19}"/>
                </a:ext>
              </a:extLst>
            </p:cNvPr>
            <p:cNvCxnSpPr>
              <a:cxnSpLocks/>
            </p:cNvCxnSpPr>
            <p:nvPr/>
          </p:nvCxnSpPr>
          <p:spPr>
            <a:xfrm flipV="1">
              <a:off x="4222118" y="3590382"/>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0B1A9F-0AFA-40E6-A5CD-FF91FBDFA0B3}"/>
                </a:ext>
              </a:extLst>
            </p:cNvPr>
            <p:cNvCxnSpPr>
              <a:cxnSpLocks/>
            </p:cNvCxnSpPr>
            <p:nvPr/>
          </p:nvCxnSpPr>
          <p:spPr>
            <a:xfrm flipV="1">
              <a:off x="3704040" y="3113304"/>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723208-AEBC-4D78-B1C6-C771CF480B7F}"/>
                </a:ext>
              </a:extLst>
            </p:cNvPr>
            <p:cNvCxnSpPr>
              <a:cxnSpLocks/>
            </p:cNvCxnSpPr>
            <p:nvPr/>
          </p:nvCxnSpPr>
          <p:spPr>
            <a:xfrm flipV="1">
              <a:off x="3133783" y="2516956"/>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74A4C9-A8F2-4529-B850-56302FF95E0F}"/>
                </a:ext>
              </a:extLst>
            </p:cNvPr>
            <p:cNvCxnSpPr>
              <a:cxnSpLocks/>
            </p:cNvCxnSpPr>
            <p:nvPr/>
          </p:nvCxnSpPr>
          <p:spPr>
            <a:xfrm flipV="1">
              <a:off x="2589616" y="2006334"/>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AE39AC-1AAD-442E-BA5E-AF7CA0027B86}"/>
                </a:ext>
              </a:extLst>
            </p:cNvPr>
            <p:cNvCxnSpPr>
              <a:cxnSpLocks/>
            </p:cNvCxnSpPr>
            <p:nvPr/>
          </p:nvCxnSpPr>
          <p:spPr>
            <a:xfrm flipV="1">
              <a:off x="2064084" y="1491983"/>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182206-32A3-4638-90A5-ACF21A6DB256}"/>
                </a:ext>
              </a:extLst>
            </p:cNvPr>
            <p:cNvCxnSpPr>
              <a:cxnSpLocks/>
            </p:cNvCxnSpPr>
            <p:nvPr/>
          </p:nvCxnSpPr>
          <p:spPr>
            <a:xfrm flipV="1">
              <a:off x="1471464" y="944088"/>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37E5530-664F-4758-9181-6362E53664C1}"/>
                </a:ext>
              </a:extLst>
            </p:cNvPr>
            <p:cNvSpPr/>
            <p:nvPr/>
          </p:nvSpPr>
          <p:spPr>
            <a:xfrm>
              <a:off x="6023113" y="5319089"/>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A3389041-30A9-49CE-9D3C-230D148F161C}"/>
                </a:ext>
              </a:extLst>
            </p:cNvPr>
            <p:cNvSpPr/>
            <p:nvPr/>
          </p:nvSpPr>
          <p:spPr>
            <a:xfrm>
              <a:off x="6203754" y="5479851"/>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9B00CCD6-A449-43F6-9E70-90F4195E4576}"/>
                </a:ext>
              </a:extLst>
            </p:cNvPr>
            <p:cNvSpPr/>
            <p:nvPr/>
          </p:nvSpPr>
          <p:spPr>
            <a:xfrm>
              <a:off x="5302526" y="4665591"/>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59D16644-FC6C-4D75-85D4-BFEE6EC32EC9}"/>
                </a:ext>
              </a:extLst>
            </p:cNvPr>
            <p:cNvSpPr/>
            <p:nvPr/>
          </p:nvSpPr>
          <p:spPr>
            <a:xfrm>
              <a:off x="3558208" y="2936183"/>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55B1603B-A2E5-4E49-9DB3-B13E472C03DA}"/>
                </a:ext>
              </a:extLst>
            </p:cNvPr>
            <p:cNvSpPr/>
            <p:nvPr/>
          </p:nvSpPr>
          <p:spPr>
            <a:xfrm>
              <a:off x="3601415" y="2976465"/>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4C4E5DEE-14F8-4BEA-A428-596B9664ADD7}"/>
                </a:ext>
              </a:extLst>
            </p:cNvPr>
            <p:cNvSpPr/>
            <p:nvPr/>
          </p:nvSpPr>
          <p:spPr>
            <a:xfrm>
              <a:off x="1795255" y="1199319"/>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D596D27F-B24C-4D52-AC2D-51C612357F55}"/>
                </a:ext>
              </a:extLst>
            </p:cNvPr>
            <p:cNvSpPr/>
            <p:nvPr/>
          </p:nvSpPr>
          <p:spPr>
            <a:xfrm>
              <a:off x="1678603" y="1104357"/>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D7D1F9E7-3894-4481-A34B-C71A18CFB730}"/>
                </a:ext>
              </a:extLst>
            </p:cNvPr>
            <p:cNvSpPr/>
            <p:nvPr/>
          </p:nvSpPr>
          <p:spPr>
            <a:xfrm>
              <a:off x="1651581" y="1039881"/>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E6F50A0D-5199-4996-A4D1-72483680517E}"/>
                </a:ext>
              </a:extLst>
            </p:cNvPr>
            <p:cNvSpPr/>
            <p:nvPr/>
          </p:nvSpPr>
          <p:spPr>
            <a:xfrm>
              <a:off x="2920861" y="2302563"/>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9C28F8D7-E9E1-46B8-9F41-94E58E2088C0}"/>
                </a:ext>
              </a:extLst>
            </p:cNvPr>
            <p:cNvSpPr txBox="1"/>
            <p:nvPr/>
          </p:nvSpPr>
          <p:spPr>
            <a:xfrm>
              <a:off x="6164746" y="1256058"/>
              <a:ext cx="2452480" cy="830997"/>
            </a:xfrm>
            <a:prstGeom prst="rect">
              <a:avLst/>
            </a:prstGeom>
            <a:noFill/>
          </p:spPr>
          <p:txBody>
            <a:bodyPr wrap="square" rtlCol="0">
              <a:spAutoFit/>
            </a:bodyPr>
            <a:lstStyle/>
            <a:p>
              <a:pPr algn="ctr"/>
              <a:r>
                <a:rPr lang="en-US" sz="2400" b="1" dirty="0">
                  <a:solidFill>
                    <a:srgbClr val="FF0000"/>
                  </a:solidFill>
                </a:rPr>
                <a:t>Mapping Crashes Year 1</a:t>
              </a:r>
            </a:p>
          </p:txBody>
        </p:sp>
      </p:grpSp>
      <p:sp>
        <p:nvSpPr>
          <p:cNvPr id="26" name="Text Box 4">
            <a:extLst>
              <a:ext uri="{FF2B5EF4-FFF2-40B4-BE49-F238E27FC236}">
                <a16:creationId xmlns:a16="http://schemas.microsoft.com/office/drawing/2014/main" id="{2CD10DF0-4E8D-4F63-8ACC-2937993E20D8}"/>
              </a:ext>
            </a:extLst>
          </p:cNvPr>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FF0000"/>
                </a:solidFill>
                <a:latin typeface="Tahoma" pitchFamily="34" charset="0"/>
              </a:rPr>
              <a:t>Mapping Crashes</a:t>
            </a:r>
          </a:p>
        </p:txBody>
      </p:sp>
    </p:spTree>
    <p:extLst>
      <p:ext uri="{BB962C8B-B14F-4D97-AF65-F5344CB8AC3E}">
        <p14:creationId xmlns:p14="http://schemas.microsoft.com/office/powerpoint/2010/main" val="2143243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74D6ECE-02D3-4F1E-947D-8C7005B0BC19}"/>
              </a:ext>
            </a:extLst>
          </p:cNvPr>
          <p:cNvGrpSpPr/>
          <p:nvPr/>
        </p:nvGrpSpPr>
        <p:grpSpPr>
          <a:xfrm>
            <a:off x="507495" y="878890"/>
            <a:ext cx="8129009" cy="5333867"/>
            <a:chOff x="686462" y="857250"/>
            <a:chExt cx="7930764" cy="5143500"/>
          </a:xfrm>
        </p:grpSpPr>
        <p:pic>
          <p:nvPicPr>
            <p:cNvPr id="4" name="Picture 3">
              <a:extLst>
                <a:ext uri="{FF2B5EF4-FFF2-40B4-BE49-F238E27FC236}">
                  <a16:creationId xmlns:a16="http://schemas.microsoft.com/office/drawing/2014/main" id="{F92979FC-0B38-466E-A875-206C6D686303}"/>
                </a:ext>
              </a:extLst>
            </p:cNvPr>
            <p:cNvPicPr>
              <a:picLocks noChangeAspect="1"/>
            </p:cNvPicPr>
            <p:nvPr/>
          </p:nvPicPr>
          <p:blipFill>
            <a:blip r:embed="rId2"/>
            <a:stretch>
              <a:fillRect/>
            </a:stretch>
          </p:blipFill>
          <p:spPr>
            <a:xfrm>
              <a:off x="686462" y="857250"/>
              <a:ext cx="7771076" cy="5143500"/>
            </a:xfrm>
            <a:prstGeom prst="rect">
              <a:avLst/>
            </a:prstGeom>
          </p:spPr>
        </p:pic>
        <p:cxnSp>
          <p:nvCxnSpPr>
            <p:cNvPr id="3" name="Straight Connector 2">
              <a:extLst>
                <a:ext uri="{FF2B5EF4-FFF2-40B4-BE49-F238E27FC236}">
                  <a16:creationId xmlns:a16="http://schemas.microsoft.com/office/drawing/2014/main" id="{B2408CA6-6912-4F74-8524-ACA97985C759}"/>
                </a:ext>
              </a:extLst>
            </p:cNvPr>
            <p:cNvCxnSpPr>
              <a:cxnSpLocks/>
            </p:cNvCxnSpPr>
            <p:nvPr/>
          </p:nvCxnSpPr>
          <p:spPr>
            <a:xfrm flipV="1">
              <a:off x="6311842" y="5577168"/>
              <a:ext cx="235841" cy="211016"/>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518AD23-BB1F-430F-9475-DA6A7C365A9F}"/>
                </a:ext>
              </a:extLst>
            </p:cNvPr>
            <p:cNvCxnSpPr>
              <a:cxnSpLocks/>
            </p:cNvCxnSpPr>
            <p:nvPr/>
          </p:nvCxnSpPr>
          <p:spPr>
            <a:xfrm flipV="1">
              <a:off x="5765168" y="5102502"/>
              <a:ext cx="257945" cy="216587"/>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66BC830-464D-404B-90FC-EA9A019ACD2D}"/>
                </a:ext>
              </a:extLst>
            </p:cNvPr>
            <p:cNvCxnSpPr>
              <a:cxnSpLocks/>
            </p:cNvCxnSpPr>
            <p:nvPr/>
          </p:nvCxnSpPr>
          <p:spPr>
            <a:xfrm flipV="1">
              <a:off x="4845327" y="4189215"/>
              <a:ext cx="221899" cy="19394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F92E83A-672C-4052-821B-03AD2BA74D19}"/>
                </a:ext>
              </a:extLst>
            </p:cNvPr>
            <p:cNvCxnSpPr>
              <a:cxnSpLocks/>
            </p:cNvCxnSpPr>
            <p:nvPr/>
          </p:nvCxnSpPr>
          <p:spPr>
            <a:xfrm flipV="1">
              <a:off x="4222118" y="3590382"/>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0B1A9F-0AFA-40E6-A5CD-FF91FBDFA0B3}"/>
                </a:ext>
              </a:extLst>
            </p:cNvPr>
            <p:cNvCxnSpPr>
              <a:cxnSpLocks/>
            </p:cNvCxnSpPr>
            <p:nvPr/>
          </p:nvCxnSpPr>
          <p:spPr>
            <a:xfrm flipV="1">
              <a:off x="3704040" y="3113304"/>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4723208-AEBC-4D78-B1C6-C771CF480B7F}"/>
                </a:ext>
              </a:extLst>
            </p:cNvPr>
            <p:cNvCxnSpPr>
              <a:cxnSpLocks/>
            </p:cNvCxnSpPr>
            <p:nvPr/>
          </p:nvCxnSpPr>
          <p:spPr>
            <a:xfrm flipV="1">
              <a:off x="3133783" y="2516956"/>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F74A4C9-A8F2-4529-B850-56302FF95E0F}"/>
                </a:ext>
              </a:extLst>
            </p:cNvPr>
            <p:cNvCxnSpPr>
              <a:cxnSpLocks/>
            </p:cNvCxnSpPr>
            <p:nvPr/>
          </p:nvCxnSpPr>
          <p:spPr>
            <a:xfrm flipV="1">
              <a:off x="2589616" y="2006334"/>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4AE39AC-1AAD-442E-BA5E-AF7CA0027B86}"/>
                </a:ext>
              </a:extLst>
            </p:cNvPr>
            <p:cNvCxnSpPr>
              <a:cxnSpLocks/>
            </p:cNvCxnSpPr>
            <p:nvPr/>
          </p:nvCxnSpPr>
          <p:spPr>
            <a:xfrm flipV="1">
              <a:off x="2064084" y="1491983"/>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182206-32A3-4638-90A5-ACF21A6DB256}"/>
                </a:ext>
              </a:extLst>
            </p:cNvPr>
            <p:cNvCxnSpPr>
              <a:cxnSpLocks/>
            </p:cNvCxnSpPr>
            <p:nvPr/>
          </p:nvCxnSpPr>
          <p:spPr>
            <a:xfrm flipV="1">
              <a:off x="1471464" y="944088"/>
              <a:ext cx="261184" cy="204292"/>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137E5530-664F-4758-9181-6362E53664C1}"/>
                </a:ext>
              </a:extLst>
            </p:cNvPr>
            <p:cNvSpPr/>
            <p:nvPr/>
          </p:nvSpPr>
          <p:spPr>
            <a:xfrm>
              <a:off x="6056657" y="5371353"/>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A3389041-30A9-49CE-9D3C-230D148F161C}"/>
                </a:ext>
              </a:extLst>
            </p:cNvPr>
            <p:cNvSpPr/>
            <p:nvPr/>
          </p:nvSpPr>
          <p:spPr>
            <a:xfrm>
              <a:off x="6203754" y="5479851"/>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9B00CCD6-A449-43F6-9E70-90F4195E4576}"/>
                </a:ext>
              </a:extLst>
            </p:cNvPr>
            <p:cNvSpPr/>
            <p:nvPr/>
          </p:nvSpPr>
          <p:spPr>
            <a:xfrm>
              <a:off x="2822554" y="2210625"/>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59D16644-FC6C-4D75-85D4-BFEE6EC32EC9}"/>
                </a:ext>
              </a:extLst>
            </p:cNvPr>
            <p:cNvSpPr/>
            <p:nvPr/>
          </p:nvSpPr>
          <p:spPr>
            <a:xfrm>
              <a:off x="3558208" y="2936183"/>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55B1603B-A2E5-4E49-9DB3-B13E472C03DA}"/>
                </a:ext>
              </a:extLst>
            </p:cNvPr>
            <p:cNvSpPr/>
            <p:nvPr/>
          </p:nvSpPr>
          <p:spPr>
            <a:xfrm>
              <a:off x="3025694" y="2400593"/>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4C4E5DEE-14F8-4BEA-A428-596B9664ADD7}"/>
                </a:ext>
              </a:extLst>
            </p:cNvPr>
            <p:cNvSpPr/>
            <p:nvPr/>
          </p:nvSpPr>
          <p:spPr>
            <a:xfrm>
              <a:off x="2010039" y="1437733"/>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2" name="Oval 21">
              <a:extLst>
                <a:ext uri="{FF2B5EF4-FFF2-40B4-BE49-F238E27FC236}">
                  <a16:creationId xmlns:a16="http://schemas.microsoft.com/office/drawing/2014/main" id="{D596D27F-B24C-4D52-AC2D-51C612357F55}"/>
                </a:ext>
              </a:extLst>
            </p:cNvPr>
            <p:cNvSpPr/>
            <p:nvPr/>
          </p:nvSpPr>
          <p:spPr>
            <a:xfrm>
              <a:off x="1678603" y="1104357"/>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D7D1F9E7-3894-4481-A34B-C71A18CFB730}"/>
                </a:ext>
              </a:extLst>
            </p:cNvPr>
            <p:cNvSpPr/>
            <p:nvPr/>
          </p:nvSpPr>
          <p:spPr>
            <a:xfrm>
              <a:off x="1651581" y="1039881"/>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E6F50A0D-5199-4996-A4D1-72483680517E}"/>
                </a:ext>
              </a:extLst>
            </p:cNvPr>
            <p:cNvSpPr/>
            <p:nvPr/>
          </p:nvSpPr>
          <p:spPr>
            <a:xfrm>
              <a:off x="4375213" y="3740424"/>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25" name="TextBox 24">
              <a:extLst>
                <a:ext uri="{FF2B5EF4-FFF2-40B4-BE49-F238E27FC236}">
                  <a16:creationId xmlns:a16="http://schemas.microsoft.com/office/drawing/2014/main" id="{9C28F8D7-E9E1-46B8-9F41-94E58E2088C0}"/>
                </a:ext>
              </a:extLst>
            </p:cNvPr>
            <p:cNvSpPr txBox="1"/>
            <p:nvPr/>
          </p:nvSpPr>
          <p:spPr>
            <a:xfrm>
              <a:off x="6164746" y="1256058"/>
              <a:ext cx="2452480" cy="830997"/>
            </a:xfrm>
            <a:prstGeom prst="rect">
              <a:avLst/>
            </a:prstGeom>
            <a:noFill/>
          </p:spPr>
          <p:txBody>
            <a:bodyPr wrap="square" rtlCol="0">
              <a:spAutoFit/>
            </a:bodyPr>
            <a:lstStyle/>
            <a:p>
              <a:pPr algn="ctr"/>
              <a:r>
                <a:rPr lang="en-US" sz="2400" b="1" dirty="0">
                  <a:solidFill>
                    <a:srgbClr val="FF0000"/>
                  </a:solidFill>
                </a:rPr>
                <a:t>Mapping Crashes Year 2</a:t>
              </a:r>
            </a:p>
          </p:txBody>
        </p:sp>
        <p:sp>
          <p:nvSpPr>
            <p:cNvPr id="26" name="Oval 25">
              <a:extLst>
                <a:ext uri="{FF2B5EF4-FFF2-40B4-BE49-F238E27FC236}">
                  <a16:creationId xmlns:a16="http://schemas.microsoft.com/office/drawing/2014/main" id="{AC17FE18-5454-49C3-9542-966B36102D22}"/>
                </a:ext>
              </a:extLst>
            </p:cNvPr>
            <p:cNvSpPr/>
            <p:nvPr/>
          </p:nvSpPr>
          <p:spPr>
            <a:xfrm>
              <a:off x="1855982" y="1291131"/>
              <a:ext cx="108089" cy="108499"/>
            </a:xfrm>
            <a:prstGeom prst="ellipse">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grpSp>
      <p:sp>
        <p:nvSpPr>
          <p:cNvPr id="27" name="Text Box 4">
            <a:extLst>
              <a:ext uri="{FF2B5EF4-FFF2-40B4-BE49-F238E27FC236}">
                <a16:creationId xmlns:a16="http://schemas.microsoft.com/office/drawing/2014/main" id="{3CC0FE21-4835-4504-9523-B3E403B61E26}"/>
              </a:ext>
            </a:extLst>
          </p:cNvPr>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FF0000"/>
                </a:solidFill>
                <a:latin typeface="Tahoma" pitchFamily="34" charset="0"/>
              </a:rPr>
              <a:t>Mapping Crashes</a:t>
            </a:r>
          </a:p>
        </p:txBody>
      </p:sp>
    </p:spTree>
    <p:extLst>
      <p:ext uri="{BB962C8B-B14F-4D97-AF65-F5344CB8AC3E}">
        <p14:creationId xmlns:p14="http://schemas.microsoft.com/office/powerpoint/2010/main" val="3838995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4BE2EF7-FA51-4C60-8864-35CFC0590CAF}"/>
              </a:ext>
            </a:extLst>
          </p:cNvPr>
          <p:cNvPicPr>
            <a:picLocks noChangeAspect="1"/>
          </p:cNvPicPr>
          <p:nvPr/>
        </p:nvPicPr>
        <p:blipFill>
          <a:blip r:embed="rId2"/>
          <a:stretch>
            <a:fillRect/>
          </a:stretch>
        </p:blipFill>
        <p:spPr>
          <a:xfrm>
            <a:off x="2692313" y="1801400"/>
            <a:ext cx="3395456" cy="3546912"/>
          </a:xfrm>
          <a:prstGeom prst="rect">
            <a:avLst/>
          </a:prstGeom>
        </p:spPr>
      </p:pic>
      <p:sp>
        <p:nvSpPr>
          <p:cNvPr id="4" name="TextBox 3">
            <a:extLst>
              <a:ext uri="{FF2B5EF4-FFF2-40B4-BE49-F238E27FC236}">
                <a16:creationId xmlns:a16="http://schemas.microsoft.com/office/drawing/2014/main" id="{30FF8663-FE45-4C23-9E63-01184FC427C5}"/>
              </a:ext>
            </a:extLst>
          </p:cNvPr>
          <p:cNvSpPr txBox="1"/>
          <p:nvPr/>
        </p:nvSpPr>
        <p:spPr>
          <a:xfrm>
            <a:off x="2545090" y="5557879"/>
            <a:ext cx="3689903" cy="646331"/>
          </a:xfrm>
          <a:prstGeom prst="rect">
            <a:avLst/>
          </a:prstGeom>
          <a:noFill/>
        </p:spPr>
        <p:txBody>
          <a:bodyPr wrap="square" rtlCol="0">
            <a:spAutoFit/>
          </a:bodyPr>
          <a:lstStyle/>
          <a:p>
            <a:r>
              <a:rPr lang="en-US" dirty="0"/>
              <a:t>Variables: AADT, segment length, lane width, shoulder width, etc.</a:t>
            </a:r>
          </a:p>
        </p:txBody>
      </p:sp>
      <p:sp>
        <p:nvSpPr>
          <p:cNvPr id="5" name="TextBox 4">
            <a:extLst>
              <a:ext uri="{FF2B5EF4-FFF2-40B4-BE49-F238E27FC236}">
                <a16:creationId xmlns:a16="http://schemas.microsoft.com/office/drawing/2014/main" id="{DA81D7E1-2BD8-4209-B834-4C3F2D476C13}"/>
              </a:ext>
            </a:extLst>
          </p:cNvPr>
          <p:cNvSpPr txBox="1"/>
          <p:nvPr/>
        </p:nvSpPr>
        <p:spPr>
          <a:xfrm>
            <a:off x="2692313" y="1077190"/>
            <a:ext cx="3395456" cy="369332"/>
          </a:xfrm>
          <a:prstGeom prst="rect">
            <a:avLst/>
          </a:prstGeom>
          <a:noFill/>
        </p:spPr>
        <p:txBody>
          <a:bodyPr wrap="square" rtlCol="0">
            <a:spAutoFit/>
          </a:bodyPr>
          <a:lstStyle/>
          <a:p>
            <a:pPr algn="ctr"/>
            <a:r>
              <a:rPr lang="en-US" b="1" dirty="0"/>
              <a:t>Database separated by year</a:t>
            </a:r>
          </a:p>
        </p:txBody>
      </p:sp>
      <p:sp>
        <p:nvSpPr>
          <p:cNvPr id="6" name="Text Box 4">
            <a:extLst>
              <a:ext uri="{FF2B5EF4-FFF2-40B4-BE49-F238E27FC236}">
                <a16:creationId xmlns:a16="http://schemas.microsoft.com/office/drawing/2014/main" id="{0BBEE7DE-9E8F-4CC2-B879-A00647751006}"/>
              </a:ext>
            </a:extLst>
          </p:cNvPr>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FF0000"/>
                </a:solidFill>
                <a:latin typeface="Tahoma" pitchFamily="34" charset="0"/>
              </a:rPr>
              <a:t>Assembling Database</a:t>
            </a:r>
          </a:p>
        </p:txBody>
      </p:sp>
    </p:spTree>
    <p:extLst>
      <p:ext uri="{BB962C8B-B14F-4D97-AF65-F5344CB8AC3E}">
        <p14:creationId xmlns:p14="http://schemas.microsoft.com/office/powerpoint/2010/main" val="1459557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7F7533-00E7-4FC2-8FA0-24B6CE9FBCEC}"/>
              </a:ext>
            </a:extLst>
          </p:cNvPr>
          <p:cNvPicPr>
            <a:picLocks noChangeAspect="1"/>
          </p:cNvPicPr>
          <p:nvPr/>
        </p:nvPicPr>
        <p:blipFill>
          <a:blip r:embed="rId2"/>
          <a:stretch>
            <a:fillRect/>
          </a:stretch>
        </p:blipFill>
        <p:spPr>
          <a:xfrm>
            <a:off x="1748182" y="1391750"/>
            <a:ext cx="5647636" cy="2779655"/>
          </a:xfrm>
          <a:prstGeom prst="rect">
            <a:avLst/>
          </a:prstGeom>
        </p:spPr>
      </p:pic>
      <p:sp>
        <p:nvSpPr>
          <p:cNvPr id="3" name="TextBox 2">
            <a:extLst>
              <a:ext uri="{FF2B5EF4-FFF2-40B4-BE49-F238E27FC236}">
                <a16:creationId xmlns:a16="http://schemas.microsoft.com/office/drawing/2014/main" id="{20DEABD7-083B-421A-8FE7-B8C29E5465B5}"/>
              </a:ext>
            </a:extLst>
          </p:cNvPr>
          <p:cNvSpPr txBox="1"/>
          <p:nvPr/>
        </p:nvSpPr>
        <p:spPr>
          <a:xfrm>
            <a:off x="3415453" y="933448"/>
            <a:ext cx="2243759" cy="369332"/>
          </a:xfrm>
          <a:prstGeom prst="rect">
            <a:avLst/>
          </a:prstGeom>
          <a:noFill/>
        </p:spPr>
        <p:txBody>
          <a:bodyPr wrap="square" rtlCol="0">
            <a:spAutoFit/>
          </a:bodyPr>
          <a:lstStyle/>
          <a:p>
            <a:pPr algn="ctr"/>
            <a:r>
              <a:rPr lang="en-US" b="1" dirty="0"/>
              <a:t>Aggregated Data</a:t>
            </a:r>
          </a:p>
        </p:txBody>
      </p:sp>
      <p:sp>
        <p:nvSpPr>
          <p:cNvPr id="4" name="TextBox 3">
            <a:extLst>
              <a:ext uri="{FF2B5EF4-FFF2-40B4-BE49-F238E27FC236}">
                <a16:creationId xmlns:a16="http://schemas.microsoft.com/office/drawing/2014/main" id="{58D612A5-34A4-4B5A-8769-A28479FEA321}"/>
              </a:ext>
            </a:extLst>
          </p:cNvPr>
          <p:cNvSpPr txBox="1"/>
          <p:nvPr/>
        </p:nvSpPr>
        <p:spPr>
          <a:xfrm>
            <a:off x="520338" y="4424807"/>
            <a:ext cx="8103324" cy="1200329"/>
          </a:xfrm>
          <a:prstGeom prst="rect">
            <a:avLst/>
          </a:prstGeom>
          <a:noFill/>
        </p:spPr>
        <p:txBody>
          <a:bodyPr wrap="square" rtlCol="0">
            <a:spAutoFit/>
          </a:bodyPr>
          <a:lstStyle/>
          <a:p>
            <a:r>
              <a:rPr lang="en-US" dirty="0"/>
              <a:t>Variables: AADT, lane width, shoulder width, etc. But they need to stay the same for the time period. Not all variables stay the same, such as AADT. For that variable, you need to take the average for the aggregated time period. For some, if they change during the period, the site will need to be removed.</a:t>
            </a:r>
          </a:p>
        </p:txBody>
      </p:sp>
      <p:sp>
        <p:nvSpPr>
          <p:cNvPr id="5" name="Text Box 4">
            <a:extLst>
              <a:ext uri="{FF2B5EF4-FFF2-40B4-BE49-F238E27FC236}">
                <a16:creationId xmlns:a16="http://schemas.microsoft.com/office/drawing/2014/main" id="{85C589C0-2B4C-49F4-AC7C-A377AA4047B8}"/>
              </a:ext>
            </a:extLst>
          </p:cNvPr>
          <p:cNvSpPr txBox="1">
            <a:spLocks noChangeArrowheads="1"/>
          </p:cNvSpPr>
          <p:nvPr/>
        </p:nvSpPr>
        <p:spPr bwMode="auto">
          <a:xfrm>
            <a:off x="1481138" y="203200"/>
            <a:ext cx="5748337" cy="519113"/>
          </a:xfrm>
          <a:prstGeom prst="rect">
            <a:avLst/>
          </a:prstGeom>
          <a:noFill/>
          <a:ln w="9525">
            <a:noFill/>
            <a:miter lim="800000"/>
            <a:headEnd/>
            <a:tailEnd/>
          </a:ln>
        </p:spPr>
        <p:txBody>
          <a:bodyPr>
            <a:spAutoFit/>
          </a:bodyPr>
          <a:lstStyle/>
          <a:p>
            <a:pPr algn="ctr" eaLnBrk="0" hangingPunct="0">
              <a:spcBef>
                <a:spcPct val="50000"/>
              </a:spcBef>
            </a:pPr>
            <a:r>
              <a:rPr lang="en-US" sz="2800" b="1" dirty="0">
                <a:solidFill>
                  <a:srgbClr val="FF0000"/>
                </a:solidFill>
                <a:latin typeface="Tahoma" pitchFamily="34" charset="0"/>
              </a:rPr>
              <a:t>Assembling Database</a:t>
            </a:r>
          </a:p>
        </p:txBody>
      </p:sp>
    </p:spTree>
    <p:extLst>
      <p:ext uri="{BB962C8B-B14F-4D97-AF65-F5344CB8AC3E}">
        <p14:creationId xmlns:p14="http://schemas.microsoft.com/office/powerpoint/2010/main" val="19148126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3118</TotalTime>
  <Words>1555</Words>
  <Application>Microsoft Office PowerPoint</Application>
  <PresentationFormat>On-screen Show (4:3)</PresentationFormat>
  <Paragraphs>169</Paragraphs>
  <Slides>51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51</vt:i4>
      </vt:variant>
    </vt:vector>
  </HeadingPairs>
  <TitlesOfParts>
    <vt:vector size="61" baseType="lpstr">
      <vt:lpstr>AdvPS7C2E</vt:lpstr>
      <vt:lpstr>AdvPS7C34</vt:lpstr>
      <vt:lpstr>Arial</vt:lpstr>
      <vt:lpstr>Lucida Sans Unicode</vt:lpstr>
      <vt:lpstr>Tahoma</vt:lpstr>
      <vt:lpstr>Times New Roman</vt:lpstr>
      <vt:lpstr>Verdana</vt:lpstr>
      <vt:lpstr>Wingdings 2</vt:lpstr>
      <vt:lpstr>Wingdings 3</vt:lpstr>
      <vt:lpstr>Concourse</vt:lpstr>
      <vt:lpstr>Exploratory Analyses of Crash Data</vt:lpstr>
      <vt:lpstr>How to “map” crashes on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vt:lpstr>
      <vt:lpstr>Quantitative Techniques</vt:lpstr>
      <vt:lpstr>PowerPoint Presentation</vt:lpstr>
      <vt:lpstr>Quantitative Techniques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Statistics</vt:lpstr>
      <vt:lpstr>PowerPoint Presentation</vt:lpstr>
      <vt:lpstr>PowerPoint Presentation</vt:lpstr>
      <vt:lpstr>Graphical 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Texas A&amp;M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dlord</dc:creator>
  <cp:lastModifiedBy>Lord, Dominique</cp:lastModifiedBy>
  <cp:revision>290</cp:revision>
  <dcterms:created xsi:type="dcterms:W3CDTF">2005-01-24T03:41:05Z</dcterms:created>
  <dcterms:modified xsi:type="dcterms:W3CDTF">2023-07-16T19:24:11Z</dcterms:modified>
</cp:coreProperties>
</file>