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sldIdLst>
    <p:sldId id="273" r:id="rId2"/>
    <p:sldId id="320" r:id="rId3"/>
    <p:sldId id="318" r:id="rId4"/>
    <p:sldId id="263" r:id="rId5"/>
    <p:sldId id="264" r:id="rId6"/>
    <p:sldId id="265" r:id="rId7"/>
    <p:sldId id="267" r:id="rId8"/>
    <p:sldId id="268" r:id="rId9"/>
    <p:sldId id="269" r:id="rId10"/>
    <p:sldId id="270" r:id="rId11"/>
    <p:sldId id="316" r:id="rId12"/>
    <p:sldId id="317" r:id="rId13"/>
    <p:sldId id="288" r:id="rId14"/>
    <p:sldId id="289" r:id="rId15"/>
    <p:sldId id="291" r:id="rId16"/>
    <p:sldId id="341" r:id="rId17"/>
    <p:sldId id="342" r:id="rId18"/>
    <p:sldId id="292" r:id="rId19"/>
    <p:sldId id="293" r:id="rId20"/>
    <p:sldId id="294" r:id="rId21"/>
    <p:sldId id="295" r:id="rId22"/>
    <p:sldId id="277" r:id="rId23"/>
    <p:sldId id="296" r:id="rId24"/>
    <p:sldId id="343" r:id="rId25"/>
    <p:sldId id="284" r:id="rId26"/>
    <p:sldId id="286" r:id="rId27"/>
    <p:sldId id="281" r:id="rId28"/>
    <p:sldId id="282" r:id="rId29"/>
    <p:sldId id="302" r:id="rId30"/>
    <p:sldId id="303" r:id="rId31"/>
    <p:sldId id="304" r:id="rId32"/>
    <p:sldId id="315" r:id="rId33"/>
    <p:sldId id="308" r:id="rId34"/>
    <p:sldId id="309" r:id="rId35"/>
    <p:sldId id="310" r:id="rId36"/>
    <p:sldId id="311" r:id="rId37"/>
    <p:sldId id="312" r:id="rId38"/>
    <p:sldId id="313" r:id="rId39"/>
    <p:sldId id="301" r:id="rId40"/>
    <p:sldId id="30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snapToGrid="0">
      <p:cViewPr varScale="1">
        <p:scale>
          <a:sx n="73" d="100"/>
          <a:sy n="73" d="100"/>
        </p:scale>
        <p:origin x="106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DCB91-F295-4FAD-9467-67A318302B34}" type="datetimeFigureOut">
              <a:rPr lang="en-US" smtClean="0"/>
              <a:t>7/16/2023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01315-7713-4CB9-8FA5-AA91C6E5DC7A}" type="slidenum">
              <a:rPr lang="en-US" smtClean="0"/>
              <a:t>‹#›</a:t>
            </a:fld>
            <a:endParaRPr lang="en-US"/>
          </a:p>
        </p:txBody>
      </p:sp>
    </p:spTree>
    <p:extLst>
      <p:ext uri="{BB962C8B-B14F-4D97-AF65-F5344CB8AC3E}">
        <p14:creationId xmlns:p14="http://schemas.microsoft.com/office/powerpoint/2010/main" val="91215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1315-7713-4CB9-8FA5-AA91C6E5DC7A}" type="slidenum">
              <a:rPr lang="en-US" smtClean="0"/>
              <a:t>2</a:t>
            </a:fld>
            <a:endParaRPr lang="en-US"/>
          </a:p>
        </p:txBody>
      </p:sp>
    </p:spTree>
    <p:extLst>
      <p:ext uri="{BB962C8B-B14F-4D97-AF65-F5344CB8AC3E}">
        <p14:creationId xmlns:p14="http://schemas.microsoft.com/office/powerpoint/2010/main" val="394180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1315-7713-4CB9-8FA5-AA91C6E5DC7A}" type="slidenum">
              <a:rPr lang="en-US" smtClean="0"/>
              <a:t>3</a:t>
            </a:fld>
            <a:endParaRPr lang="en-US"/>
          </a:p>
        </p:txBody>
      </p:sp>
    </p:spTree>
    <p:extLst>
      <p:ext uri="{BB962C8B-B14F-4D97-AF65-F5344CB8AC3E}">
        <p14:creationId xmlns:p14="http://schemas.microsoft.com/office/powerpoint/2010/main" val="2510815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80465F1-E165-4DB1-A854-2C6D7FFA4EB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F76E5A-B578-40E1-80A6-492657A0928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FFC633-0647-4684-9CD4-21F4A3A9300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D7FA40-D8DD-4BF8-BFBC-A02BA8D6F52B}"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94884E-3F89-4C49-89AC-98D36837D79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24762A-8CE4-4614-B9A0-75E2C2C0405F}"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A6A31FB-16D2-4BD0-985C-2A5BC1ED5E7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916388-C228-43E0-9B73-451ECA4561E8}"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9ACDEC-F6D8-4951-BAC1-6E43EEBA436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44374C-5591-4F12-A901-446728230D9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C8A1B8F-63CE-48D5-86D9-09C56C20EDF4}"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2449578-75FB-4D93-9F31-77C2B0924A7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onlinepubs.trb.org/onlinepubs/nchrp/nchrp_rrd_329.pd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hrp2nds.us/" TargetMode="External"/><Relationship Id="rId2" Type="http://schemas.openxmlformats.org/officeDocument/2006/relationships/hyperlink" Target="http://www.trb.org/StrategicHighwayResearchProgram2SHRP2/PublicationsSHRP2.aspx" TargetMode="External"/><Relationship Id="rId1" Type="http://schemas.openxmlformats.org/officeDocument/2006/relationships/slideLayout" Target="../slideLayouts/slideLayout2.xml"/><Relationship Id="rId4" Type="http://schemas.openxmlformats.org/officeDocument/2006/relationships/hyperlink" Target="http://www.ctre.iastate.edu/shrp2-s04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htsa.gov/sites/nhtsa.dot.gov/files/100carmain.pdf" TargetMode="External"/><Relationship Id="rId2" Type="http://schemas.openxmlformats.org/officeDocument/2006/relationships/hyperlink" Target="http://www.trb.org/StrategicHighwayResearchProgram2SHRP2/Pages/The-SHRP-2-Naturalistic-Driving-Study-472.aspx#publications" TargetMode="External"/><Relationship Id="rId1" Type="http://schemas.openxmlformats.org/officeDocument/2006/relationships/slideLayout" Target="../slideLayouts/slideLayout2.xml"/><Relationship Id="rId5" Type="http://schemas.openxmlformats.org/officeDocument/2006/relationships/hyperlink" Target="https://vtnews.vt.edu/articles/2015/05/050115-vtti-datasharingproject.html" TargetMode="External"/><Relationship Id="rId4" Type="http://schemas.openxmlformats.org/officeDocument/2006/relationships/hyperlink" Target="https://insight.shrp2nds.u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mmucc.us/" TargetMode="External"/><Relationship Id="rId3" Type="http://schemas.openxmlformats.org/officeDocument/2006/relationships/hyperlink" Target="https://www-fars.nhtsa.dot.gov/Main/index.aspx" TargetMode="External"/><Relationship Id="rId7" Type="http://schemas.openxmlformats.org/officeDocument/2006/relationships/hyperlink" Target="https://www.nhtsa.gov/crash-data-systems/crash-outcome-data-evaluation-system-codes" TargetMode="External"/><Relationship Id="rId2" Type="http://schemas.openxmlformats.org/officeDocument/2006/relationships/hyperlink" Target="http://www.hsisinfo.org/" TargetMode="External"/><Relationship Id="rId1" Type="http://schemas.openxmlformats.org/officeDocument/2006/relationships/slideLayout" Target="../slideLayouts/slideLayout7.xml"/><Relationship Id="rId6" Type="http://schemas.openxmlformats.org/officeDocument/2006/relationships/hyperlink" Target="https://www.nhtsa.gov/national-automotive-sampling-system/crashworthiness-data-system" TargetMode="External"/><Relationship Id="rId5" Type="http://schemas.openxmlformats.org/officeDocument/2006/relationships/hyperlink" Target="http://www.nhtsa.gov/NASS" TargetMode="External"/><Relationship Id="rId4" Type="http://schemas.openxmlformats.org/officeDocument/2006/relationships/hyperlink" Target="https://www.nhtsa.gov/national-automotive-sampling-system-nass/nass-general-estimates-system" TargetMode="External"/><Relationship Id="rId9" Type="http://schemas.openxmlformats.org/officeDocument/2006/relationships/hyperlink" Target="https://www.bts.gov/content/motor-vehicle-safety-dat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umtri.umich.edu/our-focus/naturalistic-driving-data" TargetMode="External"/><Relationship Id="rId2" Type="http://schemas.openxmlformats.org/officeDocument/2006/relationships/hyperlink" Target="https://results.udrive.eu/" TargetMode="External"/><Relationship Id="rId1" Type="http://schemas.openxmlformats.org/officeDocument/2006/relationships/slideLayout" Target="../slideLayouts/slideLayout7.xml"/><Relationship Id="rId6" Type="http://schemas.openxmlformats.org/officeDocument/2006/relationships/hyperlink" Target="https://safe2save.org/" TargetMode="External"/><Relationship Id="rId5" Type="http://schemas.openxmlformats.org/officeDocument/2006/relationships/hyperlink" Target="https://www.streetlightdata.com/" TargetMode="External"/><Relationship Id="rId4" Type="http://schemas.openxmlformats.org/officeDocument/2006/relationships/hyperlink" Target="http://www.ands.unsw.edu.a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57225" y="1214438"/>
            <a:ext cx="7772400" cy="1431925"/>
          </a:xfrm>
        </p:spPr>
        <p:txBody>
          <a:bodyPr>
            <a:normAutofit fontScale="90000"/>
          </a:bodyPr>
          <a:lstStyle/>
          <a:p>
            <a:pPr eaLnBrk="1" hangingPunct="1"/>
            <a:r>
              <a:rPr lang="en-US" b="1" dirty="0">
                <a:solidFill>
                  <a:srgbClr val="FF0000"/>
                </a:solidFill>
                <a:latin typeface="Tahoma" pitchFamily="34" charset="0"/>
              </a:rPr>
              <a:t>Data Collection </a:t>
            </a:r>
            <a:r>
              <a:rPr lang="en-US" dirty="0">
                <a:solidFill>
                  <a:srgbClr val="FF0000"/>
                </a:solidFill>
                <a:latin typeface="Tahoma" pitchFamily="34" charset="0"/>
              </a:rPr>
              <a:t>&amp; </a:t>
            </a:r>
            <a:br>
              <a:rPr lang="en-US" dirty="0">
                <a:solidFill>
                  <a:srgbClr val="FF0000"/>
                </a:solidFill>
                <a:latin typeface="Tahoma" pitchFamily="34" charset="0"/>
              </a:rPr>
            </a:br>
            <a:r>
              <a:rPr lang="en-US" b="1" dirty="0">
                <a:solidFill>
                  <a:srgbClr val="FF0000"/>
                </a:solidFill>
                <a:latin typeface="Tahoma" pitchFamily="34" charset="0"/>
              </a:rPr>
              <a:t>Crash Data Management</a:t>
            </a:r>
          </a:p>
        </p:txBody>
      </p:sp>
      <p:sp>
        <p:nvSpPr>
          <p:cNvPr id="2051" name="Rectangle 5"/>
          <p:cNvSpPr>
            <a:spLocks noGrp="1" noChangeArrowheads="1"/>
          </p:cNvSpPr>
          <p:nvPr>
            <p:ph type="subTitle" idx="1"/>
          </p:nvPr>
        </p:nvSpPr>
        <p:spPr/>
        <p:txBody>
          <a:bodyPr/>
          <a:lstStyle/>
          <a:p>
            <a:pPr eaLnBrk="1" hangingPunct="1"/>
            <a:r>
              <a:rPr lang="en-US" dirty="0">
                <a:latin typeface="Tahoma" pitchFamily="34" charset="0"/>
              </a:rPr>
              <a:t>Fall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31169C-73BF-4D30-8D49-F651A9CD2794}"/>
              </a:ext>
            </a:extLst>
          </p:cNvPr>
          <p:cNvSpPr>
            <a:spLocks noGrp="1"/>
          </p:cNvSpPr>
          <p:nvPr>
            <p:ph type="sldNum" sz="quarter" idx="12"/>
          </p:nvPr>
        </p:nvSpPr>
        <p:spPr/>
        <p:txBody>
          <a:bodyPr/>
          <a:lstStyle/>
          <a:p>
            <a:fld id="{546F1353-010A-49F2-B5D7-B535257495A0}" type="slidenum">
              <a:rPr lang="en-US" smtClean="0"/>
              <a:t>10</a:t>
            </a:fld>
            <a:endParaRPr lang="en-US"/>
          </a:p>
        </p:txBody>
      </p:sp>
      <p:pic>
        <p:nvPicPr>
          <p:cNvPr id="3" name="Picture 2">
            <a:extLst>
              <a:ext uri="{FF2B5EF4-FFF2-40B4-BE49-F238E27FC236}">
                <a16:creationId xmlns:a16="http://schemas.microsoft.com/office/drawing/2014/main" id="{4254272D-6512-484F-91CF-95A5687FB6B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5577" y="1092926"/>
            <a:ext cx="7981406" cy="5455920"/>
          </a:xfrm>
          <a:prstGeom prst="rect">
            <a:avLst/>
          </a:prstGeom>
        </p:spPr>
      </p:pic>
      <p:sp>
        <p:nvSpPr>
          <p:cNvPr id="4" name="Title 2">
            <a:extLst>
              <a:ext uri="{FF2B5EF4-FFF2-40B4-BE49-F238E27FC236}">
                <a16:creationId xmlns:a16="http://schemas.microsoft.com/office/drawing/2014/main" id="{761A9DD8-D725-4026-8EC7-2EDD09E698B3}"/>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Video Processing</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04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Video Processing</a:t>
            </a:r>
          </a:p>
        </p:txBody>
      </p:sp>
      <p:pic>
        <p:nvPicPr>
          <p:cNvPr id="5" name="Picture 4"/>
          <p:cNvPicPr>
            <a:picLocks noChangeAspect="1"/>
          </p:cNvPicPr>
          <p:nvPr/>
        </p:nvPicPr>
        <p:blipFill>
          <a:blip r:embed="rId2"/>
          <a:stretch>
            <a:fillRect/>
          </a:stretch>
        </p:blipFill>
        <p:spPr>
          <a:xfrm>
            <a:off x="306989" y="1358794"/>
            <a:ext cx="4485345" cy="5259973"/>
          </a:xfrm>
          <a:prstGeom prst="rect">
            <a:avLst/>
          </a:prstGeom>
        </p:spPr>
      </p:pic>
      <p:pic>
        <p:nvPicPr>
          <p:cNvPr id="6" name="Picture 5"/>
          <p:cNvPicPr>
            <a:picLocks noChangeAspect="1"/>
          </p:cNvPicPr>
          <p:nvPr/>
        </p:nvPicPr>
        <p:blipFill>
          <a:blip r:embed="rId3"/>
          <a:stretch>
            <a:fillRect/>
          </a:stretch>
        </p:blipFill>
        <p:spPr>
          <a:xfrm>
            <a:off x="3700131" y="1417638"/>
            <a:ext cx="5158144" cy="2918093"/>
          </a:xfrm>
          <a:prstGeom prst="rect">
            <a:avLst/>
          </a:prstGeom>
        </p:spPr>
      </p:pic>
      <p:sp>
        <p:nvSpPr>
          <p:cNvPr id="7" name="Rectangle 6"/>
          <p:cNvSpPr/>
          <p:nvPr/>
        </p:nvSpPr>
        <p:spPr>
          <a:xfrm>
            <a:off x="4572000" y="4525179"/>
            <a:ext cx="4572000" cy="923330"/>
          </a:xfrm>
          <a:prstGeom prst="rect">
            <a:avLst/>
          </a:prstGeom>
        </p:spPr>
        <p:txBody>
          <a:bodyPr>
            <a:spAutoFit/>
          </a:bodyPr>
          <a:lstStyle/>
          <a:p>
            <a:r>
              <a:rPr lang="en-US" dirty="0"/>
              <a:t>Automated Analysis of Pedestrian-Vehicle Conflicts Using Video Data. Ismail et al. (2009) https://doi.org/10.3141/2140-05</a:t>
            </a:r>
          </a:p>
        </p:txBody>
      </p:sp>
    </p:spTree>
    <p:extLst>
      <p:ext uri="{BB962C8B-B14F-4D97-AF65-F5344CB8AC3E}">
        <p14:creationId xmlns:p14="http://schemas.microsoft.com/office/powerpoint/2010/main" val="315148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Video Processing</a:t>
            </a:r>
          </a:p>
        </p:txBody>
      </p:sp>
      <p:sp>
        <p:nvSpPr>
          <p:cNvPr id="7" name="Rectangle 6"/>
          <p:cNvSpPr/>
          <p:nvPr/>
        </p:nvSpPr>
        <p:spPr>
          <a:xfrm>
            <a:off x="5907048" y="3744309"/>
            <a:ext cx="3051213" cy="1754326"/>
          </a:xfrm>
          <a:prstGeom prst="rect">
            <a:avLst/>
          </a:prstGeom>
        </p:spPr>
        <p:txBody>
          <a:bodyPr wrap="square">
            <a:spAutoFit/>
          </a:bodyPr>
          <a:lstStyle/>
          <a:p>
            <a:r>
              <a:rPr lang="en-US" dirty="0"/>
              <a:t>Automated Analysis of Pedestrian-Vehicle Conflicts Using Video Data. Ismail et al. (2009) https://doi.org/10.3141/2140-05</a:t>
            </a:r>
          </a:p>
        </p:txBody>
      </p:sp>
      <p:pic>
        <p:nvPicPr>
          <p:cNvPr id="4" name="Picture 3"/>
          <p:cNvPicPr>
            <a:picLocks noChangeAspect="1"/>
          </p:cNvPicPr>
          <p:nvPr/>
        </p:nvPicPr>
        <p:blipFill>
          <a:blip r:embed="rId2"/>
          <a:stretch>
            <a:fillRect/>
          </a:stretch>
        </p:blipFill>
        <p:spPr>
          <a:xfrm>
            <a:off x="661930" y="1175872"/>
            <a:ext cx="4973657" cy="5682128"/>
          </a:xfrm>
          <a:prstGeom prst="rect">
            <a:avLst/>
          </a:prstGeom>
        </p:spPr>
      </p:pic>
    </p:spTree>
    <p:extLst>
      <p:ext uri="{BB962C8B-B14F-4D97-AF65-F5344CB8AC3E}">
        <p14:creationId xmlns:p14="http://schemas.microsoft.com/office/powerpoint/2010/main" val="218399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457200" y="1077913"/>
            <a:ext cx="8229600" cy="4941887"/>
          </a:xfrm>
        </p:spPr>
        <p:txBody>
          <a:bodyPr/>
          <a:lstStyle/>
          <a:p>
            <a:pPr eaLnBrk="1" hangingPunct="1">
              <a:lnSpc>
                <a:spcPct val="80000"/>
              </a:lnSpc>
            </a:pPr>
            <a:r>
              <a:rPr lang="en-US" sz="2800">
                <a:solidFill>
                  <a:schemeClr val="hlink"/>
                </a:solidFill>
                <a:latin typeface="Tahoma" pitchFamily="34" charset="0"/>
              </a:rPr>
              <a:t>Traffic Engineers</a:t>
            </a:r>
            <a:r>
              <a:rPr lang="en-US" sz="2800">
                <a:latin typeface="Tahoma" pitchFamily="34" charset="0"/>
              </a:rPr>
              <a:t>: elimination of hazardous sites; highway design, etc.</a:t>
            </a:r>
          </a:p>
          <a:p>
            <a:pPr eaLnBrk="1" hangingPunct="1">
              <a:lnSpc>
                <a:spcPct val="80000"/>
              </a:lnSpc>
            </a:pPr>
            <a:r>
              <a:rPr lang="en-US" sz="2800">
                <a:solidFill>
                  <a:schemeClr val="hlink"/>
                </a:solidFill>
                <a:latin typeface="Tahoma" pitchFamily="34" charset="0"/>
              </a:rPr>
              <a:t>Police force</a:t>
            </a:r>
            <a:r>
              <a:rPr lang="en-US" sz="2800">
                <a:latin typeface="Tahoma" pitchFamily="34" charset="0"/>
              </a:rPr>
              <a:t>: enforcement location, etc.</a:t>
            </a:r>
          </a:p>
          <a:p>
            <a:pPr eaLnBrk="1" hangingPunct="1">
              <a:lnSpc>
                <a:spcPct val="80000"/>
              </a:lnSpc>
            </a:pPr>
            <a:r>
              <a:rPr lang="en-US" sz="2800">
                <a:solidFill>
                  <a:schemeClr val="hlink"/>
                </a:solidFill>
                <a:latin typeface="Tahoma" pitchFamily="34" charset="0"/>
              </a:rPr>
              <a:t>Researchers</a:t>
            </a:r>
            <a:r>
              <a:rPr lang="en-US" sz="2800">
                <a:latin typeface="Tahoma" pitchFamily="34" charset="0"/>
              </a:rPr>
              <a:t>: understanding the crash process; safety relationships, etc.</a:t>
            </a:r>
          </a:p>
          <a:p>
            <a:pPr eaLnBrk="1" hangingPunct="1">
              <a:lnSpc>
                <a:spcPct val="80000"/>
              </a:lnSpc>
            </a:pPr>
            <a:r>
              <a:rPr lang="en-US" sz="2800">
                <a:solidFill>
                  <a:schemeClr val="hlink"/>
                </a:solidFill>
                <a:latin typeface="Tahoma" pitchFamily="34" charset="0"/>
              </a:rPr>
              <a:t>Decision-makers</a:t>
            </a:r>
            <a:r>
              <a:rPr lang="en-US" sz="2800">
                <a:latin typeface="Tahoma" pitchFamily="34" charset="0"/>
              </a:rPr>
              <a:t>: alcohol measures, speed limit</a:t>
            </a:r>
          </a:p>
          <a:p>
            <a:pPr eaLnBrk="1" hangingPunct="1">
              <a:lnSpc>
                <a:spcPct val="80000"/>
              </a:lnSpc>
            </a:pPr>
            <a:r>
              <a:rPr lang="en-US" sz="2800">
                <a:solidFill>
                  <a:schemeClr val="hlink"/>
                </a:solidFill>
                <a:latin typeface="Tahoma" pitchFamily="34" charset="0"/>
              </a:rPr>
              <a:t>Prosecutors</a:t>
            </a:r>
            <a:r>
              <a:rPr lang="en-US" sz="2800">
                <a:latin typeface="Tahoma" pitchFamily="34" charset="0"/>
              </a:rPr>
              <a:t>: transportation-related criminal lawsuits, eye witness statements, etc.</a:t>
            </a:r>
          </a:p>
          <a:p>
            <a:pPr eaLnBrk="1" hangingPunct="1">
              <a:lnSpc>
                <a:spcPct val="80000"/>
              </a:lnSpc>
            </a:pPr>
            <a:r>
              <a:rPr lang="en-US" sz="2800">
                <a:solidFill>
                  <a:schemeClr val="hlink"/>
                </a:solidFill>
                <a:latin typeface="Tahoma" pitchFamily="34" charset="0"/>
              </a:rPr>
              <a:t>Insurance companies</a:t>
            </a:r>
            <a:r>
              <a:rPr lang="en-US" sz="2800">
                <a:latin typeface="Tahoma" pitchFamily="34" charset="0"/>
              </a:rPr>
              <a:t>: set premiums, types of vehicles, age of drivers,</a:t>
            </a:r>
          </a:p>
          <a:p>
            <a:pPr eaLnBrk="1" hangingPunct="1">
              <a:lnSpc>
                <a:spcPct val="80000"/>
              </a:lnSpc>
            </a:pPr>
            <a:r>
              <a:rPr lang="en-US" sz="2800">
                <a:solidFill>
                  <a:schemeClr val="hlink"/>
                </a:solidFill>
                <a:latin typeface="Tahoma" pitchFamily="34" charset="0"/>
              </a:rPr>
              <a:t>Vehicle manufacturers</a:t>
            </a:r>
            <a:r>
              <a:rPr lang="en-US" sz="2800">
                <a:latin typeface="Tahoma" pitchFamily="34" charset="0"/>
              </a:rPr>
              <a:t>: research for safer vehicles</a:t>
            </a:r>
          </a:p>
        </p:txBody>
      </p:sp>
      <p:sp>
        <p:nvSpPr>
          <p:cNvPr id="4098" name="Rectangle 2"/>
          <p:cNvSpPr>
            <a:spLocks noGrp="1" noChangeArrowheads="1"/>
          </p:cNvSpPr>
          <p:nvPr>
            <p:ph type="title"/>
          </p:nvPr>
        </p:nvSpPr>
        <p:spPr>
          <a:xfrm>
            <a:off x="457200" y="0"/>
            <a:ext cx="8229600" cy="1108075"/>
          </a:xfrm>
        </p:spPr>
        <p:txBody>
          <a:bodyPr/>
          <a:lstStyle/>
          <a:p>
            <a:pPr eaLnBrk="1" hangingPunct="1"/>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Data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27" dur="500"/>
                                        <p:tgtEl>
                                          <p:spTgt spid="89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9091">
                                            <p:txEl>
                                              <p:pRg st="5" end="5"/>
                                            </p:txEl>
                                          </p:spTgt>
                                        </p:tgtEl>
                                        <p:attrNameLst>
                                          <p:attrName>style.visibility</p:attrName>
                                        </p:attrNameLst>
                                      </p:cBhvr>
                                      <p:to>
                                        <p:strVal val="visible"/>
                                      </p:to>
                                    </p:set>
                                    <p:animEffect transition="in" filter="blinds(horizontal)">
                                      <p:cBhvr>
                                        <p:cTn id="32" dur="500"/>
                                        <p:tgtEl>
                                          <p:spTgt spid="89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animEffect transition="in" filter="blinds(horizontal)">
                                      <p:cBhvr>
                                        <p:cTn id="37"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1077913"/>
            <a:ext cx="8229600" cy="4941887"/>
          </a:xfrm>
        </p:spPr>
        <p:txBody>
          <a:bodyPr>
            <a:normAutofit lnSpcReduction="10000"/>
          </a:bodyPr>
          <a:lstStyle/>
          <a:p>
            <a:pPr eaLnBrk="1" hangingPunct="1"/>
            <a:r>
              <a:rPr lang="en-US" sz="2800" dirty="0">
                <a:latin typeface="Tahoma" pitchFamily="34" charset="0"/>
              </a:rPr>
              <a:t>Quality of data highly dependent on the officer at the scene of the crash</a:t>
            </a:r>
          </a:p>
          <a:p>
            <a:pPr eaLnBrk="1" hangingPunct="1"/>
            <a:r>
              <a:rPr lang="en-US" sz="2800" dirty="0">
                <a:latin typeface="Tahoma" pitchFamily="34" charset="0"/>
              </a:rPr>
              <a:t>Most important data are collected for potential criminal prosecution; other data less important</a:t>
            </a:r>
          </a:p>
          <a:p>
            <a:pPr eaLnBrk="1" hangingPunct="1"/>
            <a:r>
              <a:rPr lang="en-US" sz="2800" dirty="0">
                <a:latin typeface="Tahoma" pitchFamily="34" charset="0"/>
              </a:rPr>
              <a:t>Sometimes officers fill out the report on the scene while others do it at the end of the day (see next overheads)</a:t>
            </a:r>
          </a:p>
          <a:p>
            <a:pPr eaLnBrk="1" hangingPunct="1"/>
            <a:r>
              <a:rPr lang="en-US" sz="2800" dirty="0">
                <a:latin typeface="Tahoma" pitchFamily="34" charset="0"/>
              </a:rPr>
              <a:t>Important to have an open line of communication between the engineering and police departments</a:t>
            </a:r>
          </a:p>
          <a:p>
            <a:pPr eaLnBrk="1" hangingPunct="1"/>
            <a:r>
              <a:rPr lang="en-US" sz="2800" dirty="0">
                <a:latin typeface="Tahoma" pitchFamily="34" charset="0"/>
              </a:rPr>
              <a:t>Now, crash reports and process for collecting all electronic</a:t>
            </a:r>
          </a:p>
        </p:txBody>
      </p:sp>
      <p:sp>
        <p:nvSpPr>
          <p:cNvPr id="5122" name="Rectangle 2"/>
          <p:cNvSpPr>
            <a:spLocks noGrp="1" noChangeArrowheads="1"/>
          </p:cNvSpPr>
          <p:nvPr>
            <p:ph type="title"/>
          </p:nvPr>
        </p:nvSpPr>
        <p:spPr>
          <a:xfrm>
            <a:off x="457200" y="0"/>
            <a:ext cx="8229600" cy="1108075"/>
          </a:xfrm>
        </p:spPr>
        <p:txBody>
          <a:bodyPr/>
          <a:lstStyle/>
          <a:p>
            <a:pPr eaLnBrk="1" hangingPunct="1"/>
            <a:r>
              <a:rPr lang="en-US" b="1">
                <a:solidFill>
                  <a:srgbClr val="FF0000"/>
                </a:solidFill>
                <a:latin typeface="Tahoma" pitchFamily="34" charset="0"/>
              </a:rPr>
              <a:t>Crash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22" dur="500"/>
                                        <p:tgtEl>
                                          <p:spTgt spid="90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2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077913"/>
            <a:ext cx="8229600" cy="4941887"/>
          </a:xfrm>
        </p:spPr>
        <p:txBody>
          <a:bodyPr/>
          <a:lstStyle/>
          <a:p>
            <a:pPr eaLnBrk="1" hangingPunct="1"/>
            <a:r>
              <a:rPr lang="en-US" sz="2800">
                <a:latin typeface="Tahoma" pitchFamily="34" charset="0"/>
              </a:rPr>
              <a:t>Geographical location (intersections, mile-point, GIS)</a:t>
            </a:r>
          </a:p>
          <a:p>
            <a:pPr eaLnBrk="1" hangingPunct="1"/>
            <a:r>
              <a:rPr lang="en-US" sz="2800">
                <a:latin typeface="Tahoma" pitchFamily="34" charset="0"/>
              </a:rPr>
              <a:t>Date (year, day of week, time of day, etc.)</a:t>
            </a:r>
          </a:p>
          <a:p>
            <a:pPr eaLnBrk="1" hangingPunct="1"/>
            <a:r>
              <a:rPr lang="en-US" sz="2800">
                <a:latin typeface="Tahoma" pitchFamily="34" charset="0"/>
              </a:rPr>
              <a:t>Type of involvement (vehicle, driver, occupants, etc.)</a:t>
            </a:r>
          </a:p>
          <a:p>
            <a:pPr eaLnBrk="1" hangingPunct="1"/>
            <a:r>
              <a:rPr lang="en-US" sz="2800">
                <a:latin typeface="Tahoma" pitchFamily="34" charset="0"/>
              </a:rPr>
              <a:t>Outcome (severity)</a:t>
            </a:r>
          </a:p>
          <a:p>
            <a:pPr eaLnBrk="1" hangingPunct="1"/>
            <a:r>
              <a:rPr lang="en-US" sz="2800">
                <a:latin typeface="Tahoma" pitchFamily="34" charset="0"/>
              </a:rPr>
              <a:t>Environmental conditions (weather, lighting, road surface conditions)</a:t>
            </a:r>
          </a:p>
          <a:p>
            <a:pPr eaLnBrk="1" hangingPunct="1"/>
            <a:r>
              <a:rPr lang="en-US" sz="2800">
                <a:latin typeface="Tahoma" pitchFamily="34" charset="0"/>
              </a:rPr>
              <a:t>Characteristics of collision (direction of road users, errors, collision type)</a:t>
            </a:r>
          </a:p>
        </p:txBody>
      </p:sp>
      <p:sp>
        <p:nvSpPr>
          <p:cNvPr id="7170" name="Rectangle 2"/>
          <p:cNvSpPr>
            <a:spLocks noGrp="1" noChangeArrowheads="1"/>
          </p:cNvSpPr>
          <p:nvPr>
            <p:ph type="title"/>
          </p:nvPr>
        </p:nvSpPr>
        <p:spPr>
          <a:xfrm>
            <a:off x="457200" y="0"/>
            <a:ext cx="8229600" cy="1108075"/>
          </a:xfrm>
        </p:spPr>
        <p:txBody>
          <a:bodyPr/>
          <a:lstStyle/>
          <a:p>
            <a:pPr eaLnBrk="1" hangingPunct="1"/>
            <a:r>
              <a:rPr lang="en-US" b="1">
                <a:solidFill>
                  <a:srgbClr val="FF0000"/>
                </a:solidFill>
                <a:latin typeface="Tahoma" pitchFamily="34" charset="0"/>
              </a:rPr>
              <a:t>Critical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blinds(horizontal)">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blinds(horizontal)">
                                      <p:cBhvr>
                                        <p:cTn id="27" dur="500"/>
                                        <p:tgtEl>
                                          <p:spTgt spid="93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blinds(horizontal)">
                                      <p:cBhvr>
                                        <p:cTn id="32" dur="500"/>
                                        <p:tgtEl>
                                          <p:spTgt spid="9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nvSpPr>
        <p:spPr bwMode="auto">
          <a:xfrm>
            <a:off x="2392363" y="201613"/>
            <a:ext cx="4721225" cy="641350"/>
          </a:xfrm>
          <a:prstGeom prst="rect">
            <a:avLst/>
          </a:prstGeom>
          <a:noFill/>
          <a:ln w="9525">
            <a:noFill/>
            <a:miter lim="800000"/>
            <a:headEnd/>
            <a:tailEnd/>
          </a:ln>
          <a:effectLst/>
        </p:spPr>
        <p:txBody>
          <a:bodyPr wrap="none">
            <a:spAutoFit/>
          </a:bodyPr>
          <a:lstStyle/>
          <a:p>
            <a:pPr eaLnBrk="0" hangingPunct="0">
              <a:defRPr/>
            </a:pPr>
            <a:r>
              <a:rPr lang="en-US" sz="3600" b="1">
                <a:solidFill>
                  <a:srgbClr val="FF0000"/>
                </a:solidFill>
                <a:effectLst>
                  <a:outerShdw blurRad="38100" dist="38100" dir="2700000" algn="tl">
                    <a:srgbClr val="C0C0C0"/>
                  </a:outerShdw>
                </a:effectLst>
                <a:latin typeface="Tahoma" pitchFamily="34" charset="0"/>
              </a:rPr>
              <a:t>Critical Information</a:t>
            </a:r>
          </a:p>
        </p:txBody>
      </p:sp>
      <p:sp>
        <p:nvSpPr>
          <p:cNvPr id="2" name="TextBox 1">
            <a:extLst>
              <a:ext uri="{FF2B5EF4-FFF2-40B4-BE49-F238E27FC236}">
                <a16:creationId xmlns:a16="http://schemas.microsoft.com/office/drawing/2014/main" id="{732E7C91-B3F9-43C8-8947-AC1934697AC4}"/>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pic>
        <p:nvPicPr>
          <p:cNvPr id="4" name="Picture 3">
            <a:extLst>
              <a:ext uri="{FF2B5EF4-FFF2-40B4-BE49-F238E27FC236}">
                <a16:creationId xmlns:a16="http://schemas.microsoft.com/office/drawing/2014/main" id="{BB5176E0-0CAF-42B0-A17C-34BFE714D8F8}"/>
              </a:ext>
            </a:extLst>
          </p:cNvPr>
          <p:cNvPicPr>
            <a:picLocks noChangeAspect="1"/>
          </p:cNvPicPr>
          <p:nvPr/>
        </p:nvPicPr>
        <p:blipFill>
          <a:blip r:embed="rId2"/>
          <a:stretch>
            <a:fillRect/>
          </a:stretch>
        </p:blipFill>
        <p:spPr>
          <a:xfrm>
            <a:off x="534363" y="696084"/>
            <a:ext cx="8177213" cy="57925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2392363" y="201613"/>
            <a:ext cx="4721225" cy="641350"/>
          </a:xfrm>
          <a:prstGeom prst="rect">
            <a:avLst/>
          </a:prstGeom>
          <a:noFill/>
          <a:ln w="9525">
            <a:noFill/>
            <a:miter lim="800000"/>
            <a:headEnd/>
            <a:tailEnd/>
          </a:ln>
          <a:effectLst/>
        </p:spPr>
        <p:txBody>
          <a:bodyPr wrap="none">
            <a:spAutoFit/>
          </a:bodyPr>
          <a:lstStyle/>
          <a:p>
            <a:pPr eaLnBrk="0" hangingPunct="0">
              <a:defRPr/>
            </a:pPr>
            <a:r>
              <a:rPr lang="en-US" sz="3600" b="1">
                <a:solidFill>
                  <a:srgbClr val="FF0000"/>
                </a:solidFill>
                <a:effectLst>
                  <a:outerShdw blurRad="38100" dist="38100" dir="2700000" algn="tl">
                    <a:srgbClr val="C0C0C0"/>
                  </a:outerShdw>
                </a:effectLst>
                <a:latin typeface="Tahoma" pitchFamily="34" charset="0"/>
              </a:rPr>
              <a:t>Critical Information</a:t>
            </a:r>
          </a:p>
        </p:txBody>
      </p:sp>
      <p:sp>
        <p:nvSpPr>
          <p:cNvPr id="4" name="TextBox 3">
            <a:extLst>
              <a:ext uri="{FF2B5EF4-FFF2-40B4-BE49-F238E27FC236}">
                <a16:creationId xmlns:a16="http://schemas.microsoft.com/office/drawing/2014/main" id="{C4A1FAA4-3C77-4D95-BA24-43EC1522641C}"/>
              </a:ext>
            </a:extLst>
          </p:cNvPr>
          <p:cNvSpPr txBox="1"/>
          <p:nvPr/>
        </p:nvSpPr>
        <p:spPr>
          <a:xfrm>
            <a:off x="904875" y="6287054"/>
            <a:ext cx="7696200" cy="369332"/>
          </a:xfrm>
          <a:prstGeom prst="rect">
            <a:avLst/>
          </a:prstGeom>
          <a:noFill/>
        </p:spPr>
        <p:txBody>
          <a:bodyPr wrap="square" rtlCol="0">
            <a:spAutoFit/>
          </a:bodyPr>
          <a:lstStyle/>
          <a:p>
            <a:r>
              <a:rPr lang="en-US" dirty="0"/>
              <a:t>Taken from the 2003 version of the PIARC’s Road Safety Manual </a:t>
            </a:r>
          </a:p>
        </p:txBody>
      </p:sp>
      <p:pic>
        <p:nvPicPr>
          <p:cNvPr id="3" name="Picture 2">
            <a:extLst>
              <a:ext uri="{FF2B5EF4-FFF2-40B4-BE49-F238E27FC236}">
                <a16:creationId xmlns:a16="http://schemas.microsoft.com/office/drawing/2014/main" id="{B2F3362E-DCD5-4AB6-9827-9E9673722D5B}"/>
              </a:ext>
            </a:extLst>
          </p:cNvPr>
          <p:cNvPicPr>
            <a:picLocks noChangeAspect="1"/>
          </p:cNvPicPr>
          <p:nvPr/>
        </p:nvPicPr>
        <p:blipFill>
          <a:blip r:embed="rId2"/>
          <a:stretch>
            <a:fillRect/>
          </a:stretch>
        </p:blipFill>
        <p:spPr>
          <a:xfrm>
            <a:off x="471487" y="719137"/>
            <a:ext cx="8201025" cy="54197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r>
              <a:rPr lang="en-US">
                <a:latin typeface="Tahoma" pitchFamily="34" charset="0"/>
              </a:rPr>
              <a:t>Location of the crash is the most important aspect of data collection:</a:t>
            </a:r>
          </a:p>
          <a:p>
            <a:pPr lvl="1" eaLnBrk="1" hangingPunct="1"/>
            <a:r>
              <a:rPr lang="en-US">
                <a:latin typeface="Tahoma" pitchFamily="34" charset="0"/>
              </a:rPr>
              <a:t>Estimate hazardous sites that experience more crashes than what would be expected</a:t>
            </a:r>
          </a:p>
          <a:p>
            <a:pPr lvl="1" eaLnBrk="1" hangingPunct="1"/>
            <a:r>
              <a:rPr lang="en-US">
                <a:latin typeface="Tahoma" pitchFamily="34" charset="0"/>
              </a:rPr>
              <a:t>Provide a usually way to link different databases</a:t>
            </a:r>
          </a:p>
          <a:p>
            <a:pPr eaLnBrk="1" hangingPunct="1"/>
            <a:r>
              <a:rPr lang="en-US">
                <a:latin typeface="Tahoma" pitchFamily="34" charset="0"/>
              </a:rPr>
              <a:t>Three methods: Link-Node, Route-Km Post (aka Control-Section), GPS coordinate</a:t>
            </a:r>
          </a:p>
        </p:txBody>
      </p:sp>
      <p:sp>
        <p:nvSpPr>
          <p:cNvPr id="10242" name="Rectangle 2"/>
          <p:cNvSpPr>
            <a:spLocks noGrp="1" noChangeArrowheads="1"/>
          </p:cNvSpPr>
          <p:nvPr>
            <p:ph type="title"/>
          </p:nvPr>
        </p:nvSpPr>
        <p:spPr/>
        <p:txBody>
          <a:bodyPr/>
          <a:lstStyle/>
          <a:p>
            <a:pPr eaLnBrk="1" hangingPunct="1"/>
            <a:r>
              <a:rPr lang="en-US" b="1">
                <a:solidFill>
                  <a:srgbClr val="FF0000"/>
                </a:solidFill>
                <a:latin typeface="Tahoma" pitchFamily="34" charset="0"/>
              </a:rPr>
              <a:t>Location Methods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024063" y="581025"/>
            <a:ext cx="5094287"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Link-Node</a:t>
            </a:r>
          </a:p>
        </p:txBody>
      </p:sp>
      <p:sp>
        <p:nvSpPr>
          <p:cNvPr id="12291" name="Line 5"/>
          <p:cNvSpPr>
            <a:spLocks noChangeShapeType="1"/>
          </p:cNvSpPr>
          <p:nvPr/>
        </p:nvSpPr>
        <p:spPr bwMode="auto">
          <a:xfrm>
            <a:off x="1130300" y="2365375"/>
            <a:ext cx="7462838" cy="14288"/>
          </a:xfrm>
          <a:prstGeom prst="line">
            <a:avLst/>
          </a:prstGeom>
          <a:noFill/>
          <a:ln w="9525">
            <a:solidFill>
              <a:schemeClr val="tx1"/>
            </a:solidFill>
            <a:round/>
            <a:headEnd/>
            <a:tailEnd/>
          </a:ln>
        </p:spPr>
        <p:txBody>
          <a:bodyPr/>
          <a:lstStyle/>
          <a:p>
            <a:endParaRPr lang="en-US"/>
          </a:p>
        </p:txBody>
      </p:sp>
      <p:sp>
        <p:nvSpPr>
          <p:cNvPr id="12292" name="Line 6"/>
          <p:cNvSpPr>
            <a:spLocks noChangeShapeType="1"/>
          </p:cNvSpPr>
          <p:nvPr/>
        </p:nvSpPr>
        <p:spPr bwMode="auto">
          <a:xfrm>
            <a:off x="1282700" y="4795838"/>
            <a:ext cx="7462838" cy="14287"/>
          </a:xfrm>
          <a:prstGeom prst="line">
            <a:avLst/>
          </a:prstGeom>
          <a:noFill/>
          <a:ln w="9525">
            <a:solidFill>
              <a:schemeClr val="tx1"/>
            </a:solidFill>
            <a:round/>
            <a:headEnd/>
            <a:tailEnd/>
          </a:ln>
        </p:spPr>
        <p:txBody>
          <a:bodyPr/>
          <a:lstStyle/>
          <a:p>
            <a:endParaRPr lang="en-US"/>
          </a:p>
        </p:txBody>
      </p:sp>
      <p:sp>
        <p:nvSpPr>
          <p:cNvPr id="12293" name="Line 7"/>
          <p:cNvSpPr>
            <a:spLocks noChangeShapeType="1"/>
          </p:cNvSpPr>
          <p:nvPr/>
        </p:nvSpPr>
        <p:spPr bwMode="auto">
          <a:xfrm>
            <a:off x="2119313" y="1509713"/>
            <a:ext cx="0" cy="4470400"/>
          </a:xfrm>
          <a:prstGeom prst="line">
            <a:avLst/>
          </a:prstGeom>
          <a:noFill/>
          <a:ln w="9525">
            <a:solidFill>
              <a:schemeClr val="tx1"/>
            </a:solidFill>
            <a:round/>
            <a:headEnd/>
            <a:tailEnd/>
          </a:ln>
        </p:spPr>
        <p:txBody>
          <a:bodyPr/>
          <a:lstStyle/>
          <a:p>
            <a:endParaRPr lang="en-US"/>
          </a:p>
        </p:txBody>
      </p:sp>
      <p:sp>
        <p:nvSpPr>
          <p:cNvPr id="12294" name="Line 8"/>
          <p:cNvSpPr>
            <a:spLocks noChangeShapeType="1"/>
          </p:cNvSpPr>
          <p:nvPr/>
        </p:nvSpPr>
        <p:spPr bwMode="auto">
          <a:xfrm flipV="1">
            <a:off x="2163763" y="1190625"/>
            <a:ext cx="4338637" cy="4803775"/>
          </a:xfrm>
          <a:prstGeom prst="line">
            <a:avLst/>
          </a:prstGeom>
          <a:noFill/>
          <a:ln w="9525">
            <a:solidFill>
              <a:schemeClr val="tx1"/>
            </a:solidFill>
            <a:round/>
            <a:headEnd/>
            <a:tailEnd/>
          </a:ln>
        </p:spPr>
        <p:txBody>
          <a:bodyPr/>
          <a:lstStyle/>
          <a:p>
            <a:endParaRPr lang="en-US"/>
          </a:p>
        </p:txBody>
      </p:sp>
      <p:sp>
        <p:nvSpPr>
          <p:cNvPr id="12295" name="Oval 9"/>
          <p:cNvSpPr>
            <a:spLocks noChangeArrowheads="1"/>
          </p:cNvSpPr>
          <p:nvPr/>
        </p:nvSpPr>
        <p:spPr bwMode="auto">
          <a:xfrm>
            <a:off x="2074863" y="5907088"/>
            <a:ext cx="117475" cy="160337"/>
          </a:xfrm>
          <a:prstGeom prst="ellipse">
            <a:avLst/>
          </a:prstGeom>
          <a:solidFill>
            <a:srgbClr val="FF0000"/>
          </a:solidFill>
          <a:ln w="9525">
            <a:solidFill>
              <a:schemeClr val="tx1"/>
            </a:solidFill>
            <a:round/>
            <a:headEnd/>
            <a:tailEnd/>
          </a:ln>
        </p:spPr>
        <p:txBody>
          <a:bodyPr wrap="none" anchor="ctr"/>
          <a:lstStyle/>
          <a:p>
            <a:endParaRPr lang="en-US"/>
          </a:p>
        </p:txBody>
      </p:sp>
      <p:sp>
        <p:nvSpPr>
          <p:cNvPr id="12296" name="Oval 10"/>
          <p:cNvSpPr>
            <a:spLocks noChangeArrowheads="1"/>
          </p:cNvSpPr>
          <p:nvPr/>
        </p:nvSpPr>
        <p:spPr bwMode="auto">
          <a:xfrm>
            <a:off x="2054225" y="4722813"/>
            <a:ext cx="117475" cy="160337"/>
          </a:xfrm>
          <a:prstGeom prst="ellipse">
            <a:avLst/>
          </a:prstGeom>
          <a:solidFill>
            <a:srgbClr val="FF0000"/>
          </a:solidFill>
          <a:ln w="9525">
            <a:solidFill>
              <a:schemeClr val="tx1"/>
            </a:solidFill>
            <a:round/>
            <a:headEnd/>
            <a:tailEnd/>
          </a:ln>
        </p:spPr>
        <p:txBody>
          <a:bodyPr wrap="none" anchor="ctr"/>
          <a:lstStyle/>
          <a:p>
            <a:endParaRPr lang="en-US"/>
          </a:p>
        </p:txBody>
      </p:sp>
      <p:sp>
        <p:nvSpPr>
          <p:cNvPr id="12297" name="Oval 11"/>
          <p:cNvSpPr>
            <a:spLocks noChangeArrowheads="1"/>
          </p:cNvSpPr>
          <p:nvPr/>
        </p:nvSpPr>
        <p:spPr bwMode="auto">
          <a:xfrm>
            <a:off x="3200400" y="4738688"/>
            <a:ext cx="117475" cy="160337"/>
          </a:xfrm>
          <a:prstGeom prst="ellipse">
            <a:avLst/>
          </a:prstGeom>
          <a:solidFill>
            <a:srgbClr val="FF0000"/>
          </a:solidFill>
          <a:ln w="9525">
            <a:solidFill>
              <a:schemeClr val="tx1"/>
            </a:solidFill>
            <a:round/>
            <a:headEnd/>
            <a:tailEnd/>
          </a:ln>
        </p:spPr>
        <p:txBody>
          <a:bodyPr wrap="none" anchor="ctr"/>
          <a:lstStyle/>
          <a:p>
            <a:endParaRPr lang="en-US"/>
          </a:p>
        </p:txBody>
      </p:sp>
      <p:sp>
        <p:nvSpPr>
          <p:cNvPr id="12298" name="Oval 12"/>
          <p:cNvSpPr>
            <a:spLocks noChangeArrowheads="1"/>
          </p:cNvSpPr>
          <p:nvPr/>
        </p:nvSpPr>
        <p:spPr bwMode="auto">
          <a:xfrm>
            <a:off x="2062163" y="2274888"/>
            <a:ext cx="117475" cy="160337"/>
          </a:xfrm>
          <a:prstGeom prst="ellipse">
            <a:avLst/>
          </a:prstGeom>
          <a:solidFill>
            <a:srgbClr val="FF0000"/>
          </a:solidFill>
          <a:ln w="9525">
            <a:solidFill>
              <a:schemeClr val="tx1"/>
            </a:solidFill>
            <a:round/>
            <a:headEnd/>
            <a:tailEnd/>
          </a:ln>
        </p:spPr>
        <p:txBody>
          <a:bodyPr wrap="none" anchor="ctr"/>
          <a:lstStyle/>
          <a:p>
            <a:endParaRPr lang="en-US"/>
          </a:p>
        </p:txBody>
      </p:sp>
      <p:sp>
        <p:nvSpPr>
          <p:cNvPr id="12299" name="Oval 13"/>
          <p:cNvSpPr>
            <a:spLocks noChangeArrowheads="1"/>
          </p:cNvSpPr>
          <p:nvPr/>
        </p:nvSpPr>
        <p:spPr bwMode="auto">
          <a:xfrm>
            <a:off x="5376863" y="2312988"/>
            <a:ext cx="117475" cy="160337"/>
          </a:xfrm>
          <a:prstGeom prst="ellipse">
            <a:avLst/>
          </a:prstGeom>
          <a:solidFill>
            <a:srgbClr val="FF0000"/>
          </a:solidFill>
          <a:ln w="9525">
            <a:solidFill>
              <a:schemeClr val="tx1"/>
            </a:solidFill>
            <a:round/>
            <a:headEnd/>
            <a:tailEnd/>
          </a:ln>
        </p:spPr>
        <p:txBody>
          <a:bodyPr wrap="none" anchor="ctr"/>
          <a:lstStyle/>
          <a:p>
            <a:endParaRPr lang="en-US"/>
          </a:p>
        </p:txBody>
      </p:sp>
      <p:sp>
        <p:nvSpPr>
          <p:cNvPr id="12300" name="Line 14"/>
          <p:cNvSpPr>
            <a:spLocks noChangeShapeType="1"/>
          </p:cNvSpPr>
          <p:nvPr/>
        </p:nvSpPr>
        <p:spPr bwMode="auto">
          <a:xfrm flipH="1" flipV="1">
            <a:off x="4876800" y="3309938"/>
            <a:ext cx="1800225" cy="288925"/>
          </a:xfrm>
          <a:prstGeom prst="line">
            <a:avLst/>
          </a:prstGeom>
          <a:noFill/>
          <a:ln w="9525">
            <a:solidFill>
              <a:schemeClr val="tx1"/>
            </a:solidFill>
            <a:round/>
            <a:headEnd/>
            <a:tailEnd type="triangle" w="med" len="med"/>
          </a:ln>
        </p:spPr>
        <p:txBody>
          <a:bodyPr/>
          <a:lstStyle/>
          <a:p>
            <a:endParaRPr lang="en-US"/>
          </a:p>
        </p:txBody>
      </p:sp>
      <p:sp>
        <p:nvSpPr>
          <p:cNvPr id="12301" name="Text Box 15"/>
          <p:cNvSpPr txBox="1">
            <a:spLocks noChangeArrowheads="1"/>
          </p:cNvSpPr>
          <p:nvPr/>
        </p:nvSpPr>
        <p:spPr bwMode="auto">
          <a:xfrm>
            <a:off x="6762750" y="3467100"/>
            <a:ext cx="1204913" cy="366713"/>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Link</a:t>
            </a:r>
          </a:p>
        </p:txBody>
      </p:sp>
      <p:sp>
        <p:nvSpPr>
          <p:cNvPr id="12302" name="Text Box 16"/>
          <p:cNvSpPr txBox="1">
            <a:spLocks noChangeArrowheads="1"/>
          </p:cNvSpPr>
          <p:nvPr/>
        </p:nvSpPr>
        <p:spPr bwMode="auto">
          <a:xfrm>
            <a:off x="3024188" y="3081338"/>
            <a:ext cx="1204912" cy="366712"/>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Nodes</a:t>
            </a:r>
          </a:p>
        </p:txBody>
      </p:sp>
      <p:sp>
        <p:nvSpPr>
          <p:cNvPr id="12303" name="Line 17"/>
          <p:cNvSpPr>
            <a:spLocks noChangeShapeType="1"/>
          </p:cNvSpPr>
          <p:nvPr/>
        </p:nvSpPr>
        <p:spPr bwMode="auto">
          <a:xfrm flipV="1">
            <a:off x="3976688" y="2481263"/>
            <a:ext cx="1247775" cy="639762"/>
          </a:xfrm>
          <a:prstGeom prst="line">
            <a:avLst/>
          </a:prstGeom>
          <a:noFill/>
          <a:ln w="9525">
            <a:solidFill>
              <a:schemeClr val="tx1"/>
            </a:solidFill>
            <a:round/>
            <a:headEnd/>
            <a:tailEnd type="triangle" w="med" len="med"/>
          </a:ln>
        </p:spPr>
        <p:txBody>
          <a:bodyPr/>
          <a:lstStyle/>
          <a:p>
            <a:endParaRPr lang="en-US"/>
          </a:p>
        </p:txBody>
      </p:sp>
      <p:sp>
        <p:nvSpPr>
          <p:cNvPr id="12304" name="Line 18"/>
          <p:cNvSpPr>
            <a:spLocks noChangeShapeType="1"/>
          </p:cNvSpPr>
          <p:nvPr/>
        </p:nvSpPr>
        <p:spPr bwMode="auto">
          <a:xfrm flipH="1" flipV="1">
            <a:off x="2263775" y="2466975"/>
            <a:ext cx="987425" cy="66833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9786"/>
            <a:ext cx="8229600" cy="5136948"/>
          </a:xfrm>
        </p:spPr>
        <p:txBody>
          <a:bodyPr>
            <a:normAutofit fontScale="85000" lnSpcReduction="20000"/>
          </a:bodyPr>
          <a:lstStyle/>
          <a:p>
            <a:r>
              <a:rPr lang="en-US" dirty="0"/>
              <a:t>Traditional Data</a:t>
            </a:r>
          </a:p>
          <a:p>
            <a:pPr lvl="1"/>
            <a:r>
              <a:rPr lang="en-US" dirty="0"/>
              <a:t>Crash Data (Police reports, self-reporting, etc.)</a:t>
            </a:r>
          </a:p>
          <a:p>
            <a:pPr lvl="1"/>
            <a:r>
              <a:rPr lang="en-US" dirty="0"/>
              <a:t>Traffic Conflicts/Surrogate Measures of Safety</a:t>
            </a:r>
          </a:p>
          <a:p>
            <a:pPr lvl="1"/>
            <a:r>
              <a:rPr lang="en-US" dirty="0"/>
              <a:t>Hospital</a:t>
            </a:r>
          </a:p>
          <a:p>
            <a:pPr lvl="1"/>
            <a:r>
              <a:rPr lang="en-US" dirty="0"/>
              <a:t>Crash Reconstruction</a:t>
            </a:r>
          </a:p>
          <a:p>
            <a:pPr lvl="1"/>
            <a:r>
              <a:rPr lang="en-US" dirty="0"/>
              <a:t>Insurance (Private)</a:t>
            </a:r>
          </a:p>
          <a:p>
            <a:r>
              <a:rPr lang="en-US" dirty="0"/>
              <a:t>Naturalistic Data</a:t>
            </a:r>
          </a:p>
          <a:p>
            <a:pPr lvl="1"/>
            <a:r>
              <a:rPr lang="en-US" dirty="0"/>
              <a:t>Instrumented Vehicles</a:t>
            </a:r>
          </a:p>
          <a:p>
            <a:pPr lvl="1"/>
            <a:r>
              <a:rPr lang="en-US" dirty="0"/>
              <a:t>Vehicle </a:t>
            </a:r>
            <a:r>
              <a:rPr lang="en-US" dirty="0" err="1"/>
              <a:t>Blackboxes</a:t>
            </a:r>
            <a:endParaRPr lang="en-US" dirty="0"/>
          </a:p>
          <a:p>
            <a:pPr lvl="1"/>
            <a:r>
              <a:rPr lang="en-US" dirty="0"/>
              <a:t>Safety Systems (</a:t>
            </a:r>
            <a:r>
              <a:rPr lang="en-US" dirty="0" err="1"/>
              <a:t>Onstar</a:t>
            </a:r>
            <a:r>
              <a:rPr lang="en-US" dirty="0"/>
              <a:t>, etc.)</a:t>
            </a:r>
          </a:p>
          <a:p>
            <a:r>
              <a:rPr lang="en-US" dirty="0"/>
              <a:t>Social Media/Crowd Sourcing Data</a:t>
            </a:r>
          </a:p>
          <a:p>
            <a:pPr lvl="1"/>
            <a:r>
              <a:rPr lang="en-US" dirty="0"/>
              <a:t>Twitter, Facebook, Instagram, Waze</a:t>
            </a:r>
          </a:p>
          <a:p>
            <a:r>
              <a:rPr lang="en-US" dirty="0"/>
              <a:t>Disruptive Technological Data (enhance or new technology)</a:t>
            </a:r>
          </a:p>
          <a:p>
            <a:pPr lvl="1"/>
            <a:r>
              <a:rPr lang="en-US" dirty="0"/>
              <a:t>Cellphones</a:t>
            </a:r>
          </a:p>
          <a:p>
            <a:pPr lvl="1"/>
            <a:r>
              <a:rPr lang="en-US" dirty="0"/>
              <a:t>Video Recording/Processing</a:t>
            </a:r>
          </a:p>
          <a:p>
            <a:pPr lvl="1"/>
            <a:r>
              <a:rPr lang="en-US" dirty="0"/>
              <a:t>Roadside Sensors (Toll Roads, etc.)</a:t>
            </a:r>
          </a:p>
          <a:p>
            <a:pPr lvl="1"/>
            <a:endParaRPr lang="en-US" dirty="0"/>
          </a:p>
        </p:txBody>
      </p:sp>
      <p:sp>
        <p:nvSpPr>
          <p:cNvPr id="3" name="Title 2"/>
          <p:cNvSpPr>
            <a:spLocks noGrp="1"/>
          </p:cNvSpPr>
          <p:nvPr>
            <p:ph type="title"/>
          </p:nvPr>
        </p:nvSpPr>
        <p:spPr/>
        <p:txBody>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Sources of Data</a:t>
            </a:r>
          </a:p>
        </p:txBody>
      </p:sp>
      <p:sp>
        <p:nvSpPr>
          <p:cNvPr id="4" name="TextBox 3"/>
          <p:cNvSpPr txBox="1"/>
          <p:nvPr/>
        </p:nvSpPr>
        <p:spPr>
          <a:xfrm>
            <a:off x="2664572" y="6251908"/>
            <a:ext cx="4895243" cy="369332"/>
          </a:xfrm>
          <a:prstGeom prst="rect">
            <a:avLst/>
          </a:prstGeom>
          <a:noFill/>
        </p:spPr>
        <p:txBody>
          <a:bodyPr wrap="square" rtlCol="0">
            <a:spAutoFit/>
          </a:bodyPr>
          <a:lstStyle/>
          <a:p>
            <a:r>
              <a:rPr lang="en-US" dirty="0"/>
              <a:t>Links are provided at the end.</a:t>
            </a:r>
          </a:p>
        </p:txBody>
      </p:sp>
    </p:spTree>
    <p:extLst>
      <p:ext uri="{BB962C8B-B14F-4D97-AF65-F5344CB8AC3E}">
        <p14:creationId xmlns:p14="http://schemas.microsoft.com/office/powerpoint/2010/main" val="379960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024063" y="581025"/>
            <a:ext cx="5094287"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Route-Km Post</a:t>
            </a:r>
          </a:p>
        </p:txBody>
      </p:sp>
      <p:sp>
        <p:nvSpPr>
          <p:cNvPr id="13315" name="Line 7"/>
          <p:cNvSpPr>
            <a:spLocks noChangeShapeType="1"/>
          </p:cNvSpPr>
          <p:nvPr/>
        </p:nvSpPr>
        <p:spPr bwMode="auto">
          <a:xfrm>
            <a:off x="1130300" y="2365375"/>
            <a:ext cx="7462838" cy="14288"/>
          </a:xfrm>
          <a:prstGeom prst="line">
            <a:avLst/>
          </a:prstGeom>
          <a:noFill/>
          <a:ln w="9525">
            <a:solidFill>
              <a:schemeClr val="tx1"/>
            </a:solidFill>
            <a:round/>
            <a:headEnd/>
            <a:tailEnd/>
          </a:ln>
        </p:spPr>
        <p:txBody>
          <a:bodyPr/>
          <a:lstStyle/>
          <a:p>
            <a:endParaRPr lang="en-US"/>
          </a:p>
        </p:txBody>
      </p:sp>
      <p:sp>
        <p:nvSpPr>
          <p:cNvPr id="13316" name="Line 8"/>
          <p:cNvSpPr>
            <a:spLocks noChangeShapeType="1"/>
          </p:cNvSpPr>
          <p:nvPr/>
        </p:nvSpPr>
        <p:spPr bwMode="auto">
          <a:xfrm>
            <a:off x="2119313" y="1509713"/>
            <a:ext cx="0" cy="2409825"/>
          </a:xfrm>
          <a:prstGeom prst="line">
            <a:avLst/>
          </a:prstGeom>
          <a:noFill/>
          <a:ln w="9525">
            <a:solidFill>
              <a:schemeClr val="tx1"/>
            </a:solidFill>
            <a:round/>
            <a:headEnd/>
            <a:tailEnd/>
          </a:ln>
        </p:spPr>
        <p:txBody>
          <a:bodyPr/>
          <a:lstStyle/>
          <a:p>
            <a:endParaRPr lang="en-US"/>
          </a:p>
        </p:txBody>
      </p:sp>
      <p:sp>
        <p:nvSpPr>
          <p:cNvPr id="13317" name="Line 9"/>
          <p:cNvSpPr>
            <a:spLocks noChangeShapeType="1"/>
          </p:cNvSpPr>
          <p:nvPr/>
        </p:nvSpPr>
        <p:spPr bwMode="auto">
          <a:xfrm>
            <a:off x="2233613" y="2554288"/>
            <a:ext cx="2293937" cy="0"/>
          </a:xfrm>
          <a:prstGeom prst="line">
            <a:avLst/>
          </a:prstGeom>
          <a:noFill/>
          <a:ln w="9525">
            <a:solidFill>
              <a:schemeClr val="tx1"/>
            </a:solidFill>
            <a:round/>
            <a:headEnd/>
            <a:tailEnd type="triangle" w="med" len="med"/>
          </a:ln>
        </p:spPr>
        <p:txBody>
          <a:bodyPr/>
          <a:lstStyle/>
          <a:p>
            <a:endParaRPr lang="en-US"/>
          </a:p>
        </p:txBody>
      </p:sp>
      <p:sp>
        <p:nvSpPr>
          <p:cNvPr id="13318" name="Text Box 10"/>
          <p:cNvSpPr txBox="1">
            <a:spLocks noChangeArrowheads="1"/>
          </p:cNvSpPr>
          <p:nvPr/>
        </p:nvSpPr>
        <p:spPr bwMode="auto">
          <a:xfrm>
            <a:off x="2182813" y="2719388"/>
            <a:ext cx="1539875" cy="366712"/>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Distance 0</a:t>
            </a:r>
          </a:p>
        </p:txBody>
      </p:sp>
      <p:sp>
        <p:nvSpPr>
          <p:cNvPr id="13319" name="Line 11"/>
          <p:cNvSpPr>
            <a:spLocks noChangeShapeType="1"/>
          </p:cNvSpPr>
          <p:nvPr/>
        </p:nvSpPr>
        <p:spPr bwMode="auto">
          <a:xfrm>
            <a:off x="2801938" y="2263775"/>
            <a:ext cx="0" cy="161925"/>
          </a:xfrm>
          <a:prstGeom prst="line">
            <a:avLst/>
          </a:prstGeom>
          <a:noFill/>
          <a:ln w="9525">
            <a:solidFill>
              <a:schemeClr val="tx1"/>
            </a:solidFill>
            <a:round/>
            <a:headEnd/>
            <a:tailEnd/>
          </a:ln>
        </p:spPr>
        <p:txBody>
          <a:bodyPr/>
          <a:lstStyle/>
          <a:p>
            <a:endParaRPr lang="en-US"/>
          </a:p>
        </p:txBody>
      </p:sp>
      <p:sp>
        <p:nvSpPr>
          <p:cNvPr id="13320" name="Line 12"/>
          <p:cNvSpPr>
            <a:spLocks noChangeShapeType="1"/>
          </p:cNvSpPr>
          <p:nvPr/>
        </p:nvSpPr>
        <p:spPr bwMode="auto">
          <a:xfrm>
            <a:off x="3506788" y="2273300"/>
            <a:ext cx="0" cy="161925"/>
          </a:xfrm>
          <a:prstGeom prst="line">
            <a:avLst/>
          </a:prstGeom>
          <a:noFill/>
          <a:ln w="9525">
            <a:solidFill>
              <a:schemeClr val="tx1"/>
            </a:solidFill>
            <a:round/>
            <a:headEnd/>
            <a:tailEnd/>
          </a:ln>
        </p:spPr>
        <p:txBody>
          <a:bodyPr/>
          <a:lstStyle/>
          <a:p>
            <a:endParaRPr lang="en-US"/>
          </a:p>
        </p:txBody>
      </p:sp>
      <p:sp>
        <p:nvSpPr>
          <p:cNvPr id="13321" name="Line 13"/>
          <p:cNvSpPr>
            <a:spLocks noChangeShapeType="1"/>
          </p:cNvSpPr>
          <p:nvPr/>
        </p:nvSpPr>
        <p:spPr bwMode="auto">
          <a:xfrm>
            <a:off x="4183063" y="2282825"/>
            <a:ext cx="0" cy="161925"/>
          </a:xfrm>
          <a:prstGeom prst="line">
            <a:avLst/>
          </a:prstGeom>
          <a:noFill/>
          <a:ln w="9525">
            <a:solidFill>
              <a:schemeClr val="tx1"/>
            </a:solidFill>
            <a:round/>
            <a:headEnd/>
            <a:tailEnd/>
          </a:ln>
        </p:spPr>
        <p:txBody>
          <a:bodyPr/>
          <a:lstStyle/>
          <a:p>
            <a:endParaRPr lang="en-US"/>
          </a:p>
        </p:txBody>
      </p:sp>
      <p:sp>
        <p:nvSpPr>
          <p:cNvPr id="13322" name="Text Box 14"/>
          <p:cNvSpPr txBox="1">
            <a:spLocks noChangeArrowheads="1"/>
          </p:cNvSpPr>
          <p:nvPr/>
        </p:nvSpPr>
        <p:spPr bwMode="auto">
          <a:xfrm>
            <a:off x="2516188" y="1433513"/>
            <a:ext cx="2997200" cy="641350"/>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Every 200 m, there is small post on the side of the road</a:t>
            </a:r>
          </a:p>
        </p:txBody>
      </p:sp>
      <p:sp>
        <p:nvSpPr>
          <p:cNvPr id="13323" name="Text Box 15"/>
          <p:cNvSpPr txBox="1">
            <a:spLocks noChangeArrowheads="1"/>
          </p:cNvSpPr>
          <p:nvPr/>
        </p:nvSpPr>
        <p:spPr bwMode="auto">
          <a:xfrm>
            <a:off x="1493838" y="4195763"/>
            <a:ext cx="1538287" cy="366712"/>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Highway 2</a:t>
            </a:r>
          </a:p>
        </p:txBody>
      </p:sp>
      <p:sp>
        <p:nvSpPr>
          <p:cNvPr id="13324" name="Text Box 16"/>
          <p:cNvSpPr txBox="1">
            <a:spLocks noChangeArrowheads="1"/>
          </p:cNvSpPr>
          <p:nvPr/>
        </p:nvSpPr>
        <p:spPr bwMode="auto">
          <a:xfrm>
            <a:off x="7075488" y="2533650"/>
            <a:ext cx="1538287" cy="366713"/>
          </a:xfrm>
          <a:prstGeom prst="rect">
            <a:avLst/>
          </a:prstGeom>
          <a:noFill/>
          <a:ln w="9525">
            <a:noFill/>
            <a:miter lim="800000"/>
            <a:headEnd/>
            <a:tailEnd/>
          </a:ln>
        </p:spPr>
        <p:txBody>
          <a:bodyPr>
            <a:spAutoFit/>
          </a:bodyPr>
          <a:lstStyle/>
          <a:p>
            <a:pPr eaLnBrk="0" hangingPunct="0">
              <a:spcBef>
                <a:spcPct val="50000"/>
              </a:spcBef>
            </a:pPr>
            <a:r>
              <a:rPr lang="en-US">
                <a:latin typeface="Tahoma" pitchFamily="34" charset="0"/>
              </a:rPr>
              <a:t>Highway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lnSpc>
                <a:spcPct val="90000"/>
              </a:lnSpc>
            </a:pPr>
            <a:r>
              <a:rPr lang="en-US" sz="2400" dirty="0">
                <a:latin typeface="Tahoma" pitchFamily="34" charset="0"/>
              </a:rPr>
              <a:t>Provides X and Y coordinates of a given geographical coordinate system</a:t>
            </a:r>
          </a:p>
          <a:p>
            <a:pPr eaLnBrk="1" hangingPunct="1">
              <a:lnSpc>
                <a:spcPct val="90000"/>
              </a:lnSpc>
            </a:pPr>
            <a:r>
              <a:rPr lang="en-US" sz="2400" dirty="0">
                <a:latin typeface="Tahoma" pitchFamily="34" charset="0"/>
              </a:rPr>
              <a:t>Advantages: human error free; many software tools include GPS coordinate; can estimate in the Z-coordinate (depth)</a:t>
            </a:r>
          </a:p>
          <a:p>
            <a:pPr eaLnBrk="1" hangingPunct="1">
              <a:lnSpc>
                <a:spcPct val="90000"/>
              </a:lnSpc>
            </a:pPr>
            <a:r>
              <a:rPr lang="en-US" sz="2400" dirty="0">
                <a:latin typeface="Tahoma" pitchFamily="34" charset="0"/>
              </a:rPr>
              <a:t>Disadvantages: Accuracy used to be an issue, but now the location pinpoint is very accurate (e.g., look at the location app on your smartphone).</a:t>
            </a:r>
          </a:p>
        </p:txBody>
      </p:sp>
      <p:sp>
        <p:nvSpPr>
          <p:cNvPr id="14338" name="Rectangle 2"/>
          <p:cNvSpPr>
            <a:spLocks noGrp="1" noChangeArrowheads="1"/>
          </p:cNvSpPr>
          <p:nvPr>
            <p:ph type="title"/>
          </p:nvPr>
        </p:nvSpPr>
        <p:spPr/>
        <p:txBody>
          <a:bodyPr/>
          <a:lstStyle/>
          <a:p>
            <a:pPr eaLnBrk="1" hangingPunct="1"/>
            <a:r>
              <a:rPr lang="en-US" b="1">
                <a:solidFill>
                  <a:srgbClr val="FF0000"/>
                </a:solidFill>
                <a:latin typeface="Tahoma" pitchFamily="34" charset="0"/>
              </a:rPr>
              <a:t>GPS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7"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024063" y="581025"/>
            <a:ext cx="5094287"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Road System Inventory</a:t>
            </a:r>
          </a:p>
        </p:txBody>
      </p:sp>
      <p:pic>
        <p:nvPicPr>
          <p:cNvPr id="3" name="Picture 2">
            <a:extLst>
              <a:ext uri="{FF2B5EF4-FFF2-40B4-BE49-F238E27FC236}">
                <a16:creationId xmlns:a16="http://schemas.microsoft.com/office/drawing/2014/main" id="{762DE357-F6C4-42F1-932A-8544884B14DF}"/>
              </a:ext>
            </a:extLst>
          </p:cNvPr>
          <p:cNvPicPr>
            <a:picLocks noChangeAspect="1"/>
          </p:cNvPicPr>
          <p:nvPr/>
        </p:nvPicPr>
        <p:blipFill>
          <a:blip r:embed="rId2"/>
          <a:stretch>
            <a:fillRect/>
          </a:stretch>
        </p:blipFill>
        <p:spPr>
          <a:xfrm>
            <a:off x="432593" y="1100138"/>
            <a:ext cx="8277225" cy="5667375"/>
          </a:xfrm>
          <a:prstGeom prst="rect">
            <a:avLst/>
          </a:prstGeom>
        </p:spPr>
      </p:pic>
      <p:sp>
        <p:nvSpPr>
          <p:cNvPr id="6" name="TextBox 5">
            <a:extLst>
              <a:ext uri="{FF2B5EF4-FFF2-40B4-BE49-F238E27FC236}">
                <a16:creationId xmlns:a16="http://schemas.microsoft.com/office/drawing/2014/main" id="{0B00B4D8-2F0E-4993-BD12-B41A63302786}"/>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lstStyle/>
          <a:p>
            <a:pPr eaLnBrk="1" hangingPunct="1"/>
            <a:r>
              <a:rPr lang="en-US" dirty="0">
                <a:latin typeface="Tahoma" pitchFamily="34" charset="0"/>
              </a:rPr>
              <a:t>Old way: paper trails</a:t>
            </a:r>
          </a:p>
          <a:p>
            <a:pPr eaLnBrk="1" hangingPunct="1"/>
            <a:r>
              <a:rPr lang="en-US" dirty="0">
                <a:latin typeface="Tahoma" pitchFamily="34" charset="0"/>
              </a:rPr>
              <a:t>All crashes are coded electronically (e.g., CRIS in Texas; FHWA’s HSIS)</a:t>
            </a:r>
          </a:p>
          <a:p>
            <a:pPr eaLnBrk="1" hangingPunct="1"/>
            <a:r>
              <a:rPr lang="en-US" dirty="0">
                <a:latin typeface="Tahoma" pitchFamily="34" charset="0"/>
              </a:rPr>
              <a:t>Now, commercial programs available that displays visually simple crash statistics</a:t>
            </a:r>
          </a:p>
          <a:p>
            <a:pPr eaLnBrk="1" hangingPunct="1"/>
            <a:r>
              <a:rPr lang="en-US" dirty="0">
                <a:latin typeface="Tahoma" pitchFamily="34" charset="0"/>
              </a:rPr>
              <a:t>Internet-based visual tools (using GIS/GPS capabilities: </a:t>
            </a:r>
            <a:r>
              <a:rPr lang="en-US" dirty="0" err="1">
                <a:latin typeface="Tahoma" pitchFamily="34" charset="0"/>
              </a:rPr>
              <a:t>ARCView</a:t>
            </a:r>
            <a:r>
              <a:rPr lang="en-US" dirty="0">
                <a:latin typeface="Tahoma" pitchFamily="34" charset="0"/>
              </a:rPr>
              <a:t>, etc.)</a:t>
            </a:r>
          </a:p>
          <a:p>
            <a:pPr eaLnBrk="1" hangingPunct="1"/>
            <a:r>
              <a:rPr lang="en-US" dirty="0">
                <a:latin typeface="Tahoma" pitchFamily="34" charset="0"/>
              </a:rPr>
              <a:t>DBF, SAS, TXT files</a:t>
            </a:r>
          </a:p>
        </p:txBody>
      </p:sp>
      <p:sp>
        <p:nvSpPr>
          <p:cNvPr id="16386" name="Rectangle 2"/>
          <p:cNvSpPr>
            <a:spLocks noGrp="1" noChangeArrowheads="1"/>
          </p:cNvSpPr>
          <p:nvPr>
            <p:ph type="title"/>
          </p:nvPr>
        </p:nvSpPr>
        <p:spPr/>
        <p:txBody>
          <a:bodyPr/>
          <a:lstStyle/>
          <a:p>
            <a:pPr eaLnBrk="1" hangingPunct="1"/>
            <a:r>
              <a:rPr lang="en-US" b="1">
                <a:solidFill>
                  <a:srgbClr val="FF0000"/>
                </a:solidFill>
                <a:latin typeface="Tahoma" pitchFamily="34" charset="0"/>
              </a:rPr>
              <a:t>Crash Data Storage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57200" y="1219200"/>
            <a:ext cx="8229600" cy="5257800"/>
          </a:xfrm>
        </p:spPr>
        <p:txBody>
          <a:bodyPr>
            <a:normAutofit fontScale="92500"/>
          </a:bodyPr>
          <a:lstStyle/>
          <a:p>
            <a:pPr eaLnBrk="1" hangingPunct="1"/>
            <a:r>
              <a:rPr lang="en-US" dirty="0">
                <a:latin typeface="Tahoma" pitchFamily="34" charset="0"/>
              </a:rPr>
              <a:t>Not all crashes are reportable</a:t>
            </a:r>
          </a:p>
          <a:p>
            <a:pPr lvl="1" eaLnBrk="1" hangingPunct="1"/>
            <a:r>
              <a:rPr lang="en-US" dirty="0">
                <a:latin typeface="Tahoma" pitchFamily="34" charset="0"/>
              </a:rPr>
              <a:t>Personal injury (definition)</a:t>
            </a:r>
          </a:p>
          <a:p>
            <a:pPr lvl="1" eaLnBrk="1" hangingPunct="1"/>
            <a:r>
              <a:rPr lang="en-US" dirty="0">
                <a:latin typeface="Tahoma" pitchFamily="34" charset="0"/>
              </a:rPr>
              <a:t>PDO (limit, changes over time)</a:t>
            </a:r>
          </a:p>
          <a:p>
            <a:r>
              <a:rPr lang="en-US" sz="2800" dirty="0">
                <a:latin typeface="Tahoma" pitchFamily="34" charset="0"/>
              </a:rPr>
              <a:t>Not all crashes are reported</a:t>
            </a:r>
          </a:p>
          <a:p>
            <a:pPr lvl="1"/>
            <a:r>
              <a:rPr lang="en-US" sz="2400" dirty="0">
                <a:latin typeface="Tahoma" pitchFamily="34" charset="0"/>
              </a:rPr>
              <a:t>Ignorance of the law</a:t>
            </a:r>
          </a:p>
          <a:p>
            <a:pPr lvl="1"/>
            <a:r>
              <a:rPr lang="en-US" sz="2400" dirty="0">
                <a:latin typeface="Tahoma" pitchFamily="34" charset="0"/>
              </a:rPr>
              <a:t>Victim’s unawareness of injury at the time of the collision</a:t>
            </a:r>
          </a:p>
          <a:p>
            <a:pPr lvl="1"/>
            <a:r>
              <a:rPr lang="en-US" sz="2400" dirty="0">
                <a:latin typeface="Tahoma" pitchFamily="34" charset="0"/>
              </a:rPr>
              <a:t>Desire to avoid bureaucracy</a:t>
            </a:r>
          </a:p>
          <a:p>
            <a:pPr lvl="1"/>
            <a:r>
              <a:rPr lang="en-US" sz="2400" dirty="0">
                <a:latin typeface="Tahoma" pitchFamily="34" charset="0"/>
              </a:rPr>
              <a:t>Desire to avoid insurance company penalties </a:t>
            </a:r>
          </a:p>
          <a:p>
            <a:pPr lvl="1"/>
            <a:r>
              <a:rPr lang="en-US" sz="2400" dirty="0">
                <a:latin typeface="Tahoma" pitchFamily="34" charset="0"/>
              </a:rPr>
              <a:t>Type of collision (single vehicle versus multivehicle)</a:t>
            </a:r>
          </a:p>
          <a:p>
            <a:pPr lvl="1"/>
            <a:r>
              <a:rPr lang="en-US" sz="2400" dirty="0">
                <a:latin typeface="Tahoma" pitchFamily="34" charset="0"/>
              </a:rPr>
              <a:t>Type of users (bicyclists and pedestrians)</a:t>
            </a:r>
          </a:p>
          <a:p>
            <a:pPr lvl="1"/>
            <a:r>
              <a:rPr lang="en-US" sz="2400" dirty="0">
                <a:latin typeface="Tahoma" pitchFamily="34" charset="0"/>
              </a:rPr>
              <a:t>Police force (report level varies by jurisdiction)</a:t>
            </a:r>
          </a:p>
          <a:p>
            <a:pPr eaLnBrk="1" hangingPunct="1"/>
            <a:r>
              <a:rPr lang="en-US" dirty="0">
                <a:latin typeface="Tahoma" pitchFamily="34" charset="0"/>
              </a:rPr>
              <a:t>Reported crashes may contain errors</a:t>
            </a:r>
          </a:p>
          <a:p>
            <a:pPr lvl="1" eaLnBrk="1" hangingPunct="1"/>
            <a:r>
              <a:rPr lang="en-US" dirty="0">
                <a:latin typeface="Tahoma" pitchFamily="34" charset="0"/>
              </a:rPr>
              <a:t>On report, fraudulent claims</a:t>
            </a:r>
          </a:p>
        </p:txBody>
      </p:sp>
      <p:sp>
        <p:nvSpPr>
          <p:cNvPr id="17410" name="Rectangle 2"/>
          <p:cNvSpPr>
            <a:spLocks noGrp="1" noChangeArrowheads="1"/>
          </p:cNvSpPr>
          <p:nvPr>
            <p:ph type="title"/>
          </p:nvPr>
        </p:nvSpPr>
        <p:spPr/>
        <p:txBody>
          <a:bodyPr/>
          <a:lstStyle/>
          <a:p>
            <a:pPr algn="ctr" eaLnBrk="1" hangingPunct="1"/>
            <a:r>
              <a:rPr lang="en-US" b="1" dirty="0">
                <a:solidFill>
                  <a:srgbClr val="FF0000"/>
                </a:solidFill>
                <a:latin typeface="Tahoma" pitchFamily="34" charset="0"/>
              </a:rPr>
              <a:t>Crash Data 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fade">
                                      <p:cBhvr>
                                        <p:cTn id="13" dur="500"/>
                                        <p:tgtEl>
                                          <p:spTgt spid="100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0355">
                                            <p:txEl>
                                              <p:pRg st="5" end="5"/>
                                            </p:txEl>
                                          </p:spTgt>
                                        </p:tgtEl>
                                        <p:attrNameLst>
                                          <p:attrName>style.visibility</p:attrName>
                                        </p:attrNameLst>
                                      </p:cBhvr>
                                      <p:to>
                                        <p:strVal val="visible"/>
                                      </p:to>
                                    </p:set>
                                    <p:animEffect transition="in" filter="fade">
                                      <p:cBhvr>
                                        <p:cTn id="24" dur="500"/>
                                        <p:tgtEl>
                                          <p:spTgt spid="10035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animEffect transition="in" filter="fade">
                                      <p:cBhvr>
                                        <p:cTn id="27" dur="500"/>
                                        <p:tgtEl>
                                          <p:spTgt spid="10035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0355">
                                            <p:txEl>
                                              <p:pRg st="7" end="7"/>
                                            </p:txEl>
                                          </p:spTgt>
                                        </p:tgtEl>
                                        <p:attrNameLst>
                                          <p:attrName>style.visibility</p:attrName>
                                        </p:attrNameLst>
                                      </p:cBhvr>
                                      <p:to>
                                        <p:strVal val="visible"/>
                                      </p:to>
                                    </p:set>
                                    <p:animEffect transition="in" filter="fade">
                                      <p:cBhvr>
                                        <p:cTn id="30" dur="500"/>
                                        <p:tgtEl>
                                          <p:spTgt spid="10035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0355">
                                            <p:txEl>
                                              <p:pRg st="8" end="8"/>
                                            </p:txEl>
                                          </p:spTgt>
                                        </p:tgtEl>
                                        <p:attrNameLst>
                                          <p:attrName>style.visibility</p:attrName>
                                        </p:attrNameLst>
                                      </p:cBhvr>
                                      <p:to>
                                        <p:strVal val="visible"/>
                                      </p:to>
                                    </p:set>
                                    <p:animEffect transition="in" filter="fade">
                                      <p:cBhvr>
                                        <p:cTn id="33" dur="500"/>
                                        <p:tgtEl>
                                          <p:spTgt spid="10035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0355">
                                            <p:txEl>
                                              <p:pRg st="9" end="9"/>
                                            </p:txEl>
                                          </p:spTgt>
                                        </p:tgtEl>
                                        <p:attrNameLst>
                                          <p:attrName>style.visibility</p:attrName>
                                        </p:attrNameLst>
                                      </p:cBhvr>
                                      <p:to>
                                        <p:strVal val="visible"/>
                                      </p:to>
                                    </p:set>
                                    <p:animEffect transition="in" filter="fade">
                                      <p:cBhvr>
                                        <p:cTn id="36" dur="500"/>
                                        <p:tgtEl>
                                          <p:spTgt spid="10035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0355">
                                            <p:txEl>
                                              <p:pRg st="10" end="10"/>
                                            </p:txEl>
                                          </p:spTgt>
                                        </p:tgtEl>
                                        <p:attrNameLst>
                                          <p:attrName>style.visibility</p:attrName>
                                        </p:attrNameLst>
                                      </p:cBhvr>
                                      <p:to>
                                        <p:strVal val="visible"/>
                                      </p:to>
                                    </p:set>
                                    <p:animEffect transition="in" filter="fade">
                                      <p:cBhvr>
                                        <p:cTn id="39" dur="500"/>
                                        <p:tgtEl>
                                          <p:spTgt spid="10035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0355">
                                            <p:txEl>
                                              <p:pRg st="11" end="11"/>
                                            </p:txEl>
                                          </p:spTgt>
                                        </p:tgtEl>
                                        <p:attrNameLst>
                                          <p:attrName>style.visibility</p:attrName>
                                        </p:attrNameLst>
                                      </p:cBhvr>
                                      <p:to>
                                        <p:strVal val="visible"/>
                                      </p:to>
                                    </p:set>
                                    <p:animEffect transition="in" filter="fade">
                                      <p:cBhvr>
                                        <p:cTn id="44" dur="500"/>
                                        <p:tgtEl>
                                          <p:spTgt spid="10035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0355">
                                            <p:txEl>
                                              <p:pRg st="12" end="12"/>
                                            </p:txEl>
                                          </p:spTgt>
                                        </p:tgtEl>
                                        <p:attrNameLst>
                                          <p:attrName>style.visibility</p:attrName>
                                        </p:attrNameLst>
                                      </p:cBhvr>
                                      <p:to>
                                        <p:strVal val="visible"/>
                                      </p:to>
                                    </p:set>
                                    <p:animEffect transition="in" filter="fade">
                                      <p:cBhvr>
                                        <p:cTn id="47" dur="500"/>
                                        <p:tgtEl>
                                          <p:spTgt spid="1003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024063" y="581025"/>
            <a:ext cx="5094287"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Crash Data Limitations</a:t>
            </a:r>
          </a:p>
        </p:txBody>
      </p:sp>
      <p:pic>
        <p:nvPicPr>
          <p:cNvPr id="3" name="Picture 2">
            <a:extLst>
              <a:ext uri="{FF2B5EF4-FFF2-40B4-BE49-F238E27FC236}">
                <a16:creationId xmlns:a16="http://schemas.microsoft.com/office/drawing/2014/main" id="{CF2549B3-E2DC-4600-BB4F-E3EB5259A0BE}"/>
              </a:ext>
            </a:extLst>
          </p:cNvPr>
          <p:cNvPicPr>
            <a:picLocks noChangeAspect="1"/>
          </p:cNvPicPr>
          <p:nvPr/>
        </p:nvPicPr>
        <p:blipFill>
          <a:blip r:embed="rId2"/>
          <a:stretch>
            <a:fillRect/>
          </a:stretch>
        </p:blipFill>
        <p:spPr>
          <a:xfrm>
            <a:off x="308768" y="1855930"/>
            <a:ext cx="8524875" cy="2714625"/>
          </a:xfrm>
          <a:prstGeom prst="rect">
            <a:avLst/>
          </a:prstGeom>
        </p:spPr>
      </p:pic>
      <p:sp>
        <p:nvSpPr>
          <p:cNvPr id="6" name="TextBox 5">
            <a:extLst>
              <a:ext uri="{FF2B5EF4-FFF2-40B4-BE49-F238E27FC236}">
                <a16:creationId xmlns:a16="http://schemas.microsoft.com/office/drawing/2014/main" id="{E99D6A6B-8157-4EA0-83D3-4166F5642D2F}"/>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2024063" y="581025"/>
            <a:ext cx="5094287"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latin typeface="Tahoma" pitchFamily="34" charset="0"/>
              </a:rPr>
              <a:t>Crash Data Limitations</a:t>
            </a:r>
          </a:p>
        </p:txBody>
      </p:sp>
      <p:pic>
        <p:nvPicPr>
          <p:cNvPr id="3" name="Picture 2">
            <a:extLst>
              <a:ext uri="{FF2B5EF4-FFF2-40B4-BE49-F238E27FC236}">
                <a16:creationId xmlns:a16="http://schemas.microsoft.com/office/drawing/2014/main" id="{3A44D877-80C5-4AB9-BA58-C73511BCDDFA}"/>
              </a:ext>
            </a:extLst>
          </p:cNvPr>
          <p:cNvPicPr>
            <a:picLocks noChangeAspect="1"/>
          </p:cNvPicPr>
          <p:nvPr/>
        </p:nvPicPr>
        <p:blipFill>
          <a:blip r:embed="rId2"/>
          <a:stretch>
            <a:fillRect/>
          </a:stretch>
        </p:blipFill>
        <p:spPr>
          <a:xfrm>
            <a:off x="433387" y="2614612"/>
            <a:ext cx="8277225" cy="1628775"/>
          </a:xfrm>
          <a:prstGeom prst="rect">
            <a:avLst/>
          </a:prstGeom>
        </p:spPr>
      </p:pic>
      <p:sp>
        <p:nvSpPr>
          <p:cNvPr id="6" name="TextBox 5">
            <a:extLst>
              <a:ext uri="{FF2B5EF4-FFF2-40B4-BE49-F238E27FC236}">
                <a16:creationId xmlns:a16="http://schemas.microsoft.com/office/drawing/2014/main" id="{828C00D2-1DCD-4D50-84CB-F4DFA6693263}"/>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009775" y="231775"/>
            <a:ext cx="5094288" cy="641350"/>
          </a:xfrm>
          <a:prstGeom prst="rect">
            <a:avLst/>
          </a:prstGeom>
          <a:noFill/>
          <a:ln w="9525">
            <a:noFill/>
            <a:miter lim="800000"/>
            <a:headEnd/>
            <a:tailEnd/>
          </a:ln>
        </p:spPr>
        <p:txBody>
          <a:bodyPr>
            <a:spAutoFit/>
          </a:bodyPr>
          <a:lstStyle/>
          <a:p>
            <a:pPr algn="ctr" eaLnBrk="0" hangingPunct="0">
              <a:spcBef>
                <a:spcPct val="50000"/>
              </a:spcBef>
            </a:pPr>
            <a:r>
              <a:rPr lang="en-US" sz="3600" b="1" dirty="0">
                <a:solidFill>
                  <a:srgbClr val="FF0000"/>
                </a:solidFill>
                <a:latin typeface="Tahoma" pitchFamily="34" charset="0"/>
              </a:rPr>
              <a:t>Integrated Data Files</a:t>
            </a:r>
          </a:p>
        </p:txBody>
      </p:sp>
      <p:pic>
        <p:nvPicPr>
          <p:cNvPr id="3" name="Picture 2">
            <a:extLst>
              <a:ext uri="{FF2B5EF4-FFF2-40B4-BE49-F238E27FC236}">
                <a16:creationId xmlns:a16="http://schemas.microsoft.com/office/drawing/2014/main" id="{08C99E8B-BAFD-46C6-80CA-5446CDD97003}"/>
              </a:ext>
            </a:extLst>
          </p:cNvPr>
          <p:cNvPicPr>
            <a:picLocks noChangeAspect="1"/>
          </p:cNvPicPr>
          <p:nvPr/>
        </p:nvPicPr>
        <p:blipFill>
          <a:blip r:embed="rId2"/>
          <a:stretch>
            <a:fillRect/>
          </a:stretch>
        </p:blipFill>
        <p:spPr>
          <a:xfrm>
            <a:off x="357187" y="1547812"/>
            <a:ext cx="8429625" cy="3762375"/>
          </a:xfrm>
          <a:prstGeom prst="rect">
            <a:avLst/>
          </a:prstGeom>
        </p:spPr>
      </p:pic>
      <p:sp>
        <p:nvSpPr>
          <p:cNvPr id="6" name="TextBox 5">
            <a:extLst>
              <a:ext uri="{FF2B5EF4-FFF2-40B4-BE49-F238E27FC236}">
                <a16:creationId xmlns:a16="http://schemas.microsoft.com/office/drawing/2014/main" id="{7C7D99EC-6B88-4600-93B8-28019349A87D}"/>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2009775" y="231775"/>
            <a:ext cx="5094288"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0000"/>
                </a:solidFill>
                <a:latin typeface="Tahoma" pitchFamily="34" charset="0"/>
              </a:rPr>
              <a:t>Integrated Data Files</a:t>
            </a:r>
          </a:p>
        </p:txBody>
      </p:sp>
      <p:sp>
        <p:nvSpPr>
          <p:cNvPr id="28676" name="Text Box 4"/>
          <p:cNvSpPr txBox="1">
            <a:spLocks noChangeArrowheads="1"/>
          </p:cNvSpPr>
          <p:nvPr/>
        </p:nvSpPr>
        <p:spPr bwMode="auto">
          <a:xfrm>
            <a:off x="2032000" y="949325"/>
            <a:ext cx="5094288"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0000"/>
                </a:solidFill>
                <a:latin typeface="Tahoma" pitchFamily="34" charset="0"/>
              </a:rPr>
              <a:t>Linking Files</a:t>
            </a:r>
          </a:p>
        </p:txBody>
      </p:sp>
      <p:pic>
        <p:nvPicPr>
          <p:cNvPr id="3" name="Picture 2">
            <a:extLst>
              <a:ext uri="{FF2B5EF4-FFF2-40B4-BE49-F238E27FC236}">
                <a16:creationId xmlns:a16="http://schemas.microsoft.com/office/drawing/2014/main" id="{63360C7A-0147-4F2F-9F71-77CE33C244E1}"/>
              </a:ext>
            </a:extLst>
          </p:cNvPr>
          <p:cNvPicPr>
            <a:picLocks noChangeAspect="1"/>
          </p:cNvPicPr>
          <p:nvPr/>
        </p:nvPicPr>
        <p:blipFill>
          <a:blip r:embed="rId2"/>
          <a:stretch>
            <a:fillRect/>
          </a:stretch>
        </p:blipFill>
        <p:spPr>
          <a:xfrm>
            <a:off x="395287" y="1666875"/>
            <a:ext cx="8353425" cy="3971925"/>
          </a:xfrm>
          <a:prstGeom prst="rect">
            <a:avLst/>
          </a:prstGeom>
        </p:spPr>
      </p:pic>
      <p:sp>
        <p:nvSpPr>
          <p:cNvPr id="8" name="TextBox 7">
            <a:extLst>
              <a:ext uri="{FF2B5EF4-FFF2-40B4-BE49-F238E27FC236}">
                <a16:creationId xmlns:a16="http://schemas.microsoft.com/office/drawing/2014/main" id="{4BC67778-3B62-4E7C-BD98-420E8627EF52}"/>
              </a:ext>
            </a:extLst>
          </p:cNvPr>
          <p:cNvSpPr txBox="1"/>
          <p:nvPr/>
        </p:nvSpPr>
        <p:spPr>
          <a:xfrm>
            <a:off x="904875" y="6488668"/>
            <a:ext cx="7696200" cy="369332"/>
          </a:xfrm>
          <a:prstGeom prst="rect">
            <a:avLst/>
          </a:prstGeom>
          <a:noFill/>
        </p:spPr>
        <p:txBody>
          <a:bodyPr wrap="square" rtlCol="0">
            <a:spAutoFit/>
          </a:bodyPr>
          <a:lstStyle/>
          <a:p>
            <a:r>
              <a:rPr lang="en-US" dirty="0"/>
              <a:t>Taken from the 2003 version of the PIARC’s Road Safety Manual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083" y="341477"/>
            <a:ext cx="3797835" cy="646331"/>
          </a:xfrm>
          <a:prstGeom prst="rect">
            <a:avLst/>
          </a:prstGeom>
        </p:spPr>
        <p:txBody>
          <a:bodyPr wrap="none">
            <a:spAutoFit/>
          </a:bodyPr>
          <a:lstStyle/>
          <a:p>
            <a:pPr algn="ctr" eaLnBrk="0" hangingPunct="0">
              <a:spcBef>
                <a:spcPct val="50000"/>
              </a:spcBef>
            </a:pPr>
            <a:r>
              <a:rPr lang="en-US" sz="3600" b="1" dirty="0">
                <a:solidFill>
                  <a:srgbClr val="FF0000"/>
                </a:solidFill>
                <a:latin typeface="Tahoma" pitchFamily="34" charset="0"/>
              </a:rPr>
              <a:t>HSM Data Need</a:t>
            </a:r>
          </a:p>
        </p:txBody>
      </p:sp>
      <p:sp>
        <p:nvSpPr>
          <p:cNvPr id="3" name="Rectangle 2"/>
          <p:cNvSpPr/>
          <p:nvPr/>
        </p:nvSpPr>
        <p:spPr>
          <a:xfrm>
            <a:off x="667657" y="1264760"/>
            <a:ext cx="7460343" cy="4401205"/>
          </a:xfrm>
          <a:prstGeom prst="rect">
            <a:avLst/>
          </a:prstGeom>
        </p:spPr>
        <p:txBody>
          <a:bodyPr wrap="square">
            <a:spAutoFit/>
          </a:bodyPr>
          <a:lstStyle/>
          <a:p>
            <a:r>
              <a:rPr lang="en-US" sz="2000" b="1" dirty="0">
                <a:solidFill>
                  <a:srgbClr val="FF0000"/>
                </a:solidFill>
              </a:rPr>
              <a:t>Crash Data </a:t>
            </a:r>
            <a:r>
              <a:rPr lang="en-US" sz="2000" dirty="0"/>
              <a:t>— The data elements in a crash report describe the overall characteristics of the crash. While the specifics and level of detail of this data vary from state to state, in general, the most basic crash data consist of crash location; date and time; crash severity; collision type; and basic information about the roadway, vehicles, and people involved.</a:t>
            </a:r>
          </a:p>
          <a:p>
            <a:endParaRPr lang="en-US" sz="2000" dirty="0"/>
          </a:p>
          <a:p>
            <a:r>
              <a:rPr lang="en-US" sz="2000" b="1" dirty="0">
                <a:solidFill>
                  <a:srgbClr val="FF0000"/>
                </a:solidFill>
              </a:rPr>
              <a:t>Facility Data </a:t>
            </a:r>
            <a:r>
              <a:rPr lang="en-US" sz="2000" dirty="0"/>
              <a:t>— The roadway or intersection inventory data provide information about the physical characteristics of the crash site. The most basic roadway inventory data typically include roadway classification, number of lanes, length, and presence of medians, and shoulder width. Intersection inventories typically include road names, area type, and traffic control and lane configurations.</a:t>
            </a:r>
          </a:p>
        </p:txBody>
      </p:sp>
    </p:spTree>
    <p:extLst>
      <p:ext uri="{BB962C8B-B14F-4D97-AF65-F5344CB8AC3E}">
        <p14:creationId xmlns:p14="http://schemas.microsoft.com/office/powerpoint/2010/main" val="109553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9786"/>
            <a:ext cx="8229600" cy="5136948"/>
          </a:xfrm>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General Characteristics</a:t>
            </a:r>
          </a:p>
          <a:p>
            <a:pPr lvl="1"/>
            <a:r>
              <a:rPr lang="en-US" dirty="0">
                <a:latin typeface="Tahoma" panose="020B0604030504040204" pitchFamily="34" charset="0"/>
                <a:ea typeface="Tahoma" panose="020B0604030504040204" pitchFamily="34" charset="0"/>
                <a:cs typeface="Tahoma" panose="020B0604030504040204" pitchFamily="34" charset="0"/>
              </a:rPr>
              <a:t>Despite the flaws, crash data provide the ultimate sources of information about the safety performance of roadway elements.</a:t>
            </a:r>
          </a:p>
          <a:p>
            <a:pPr lvl="1"/>
            <a:r>
              <a:rPr lang="en-US" dirty="0">
                <a:latin typeface="Tahoma" panose="020B0604030504040204" pitchFamily="34" charset="0"/>
                <a:ea typeface="Tahoma" panose="020B0604030504040204" pitchFamily="34" charset="0"/>
                <a:cs typeface="Tahoma" panose="020B0604030504040204" pitchFamily="34" charset="0"/>
              </a:rPr>
              <a:t>Unfortunately, people get hurt or killed and properties get damaged before finding this performance.</a:t>
            </a:r>
          </a:p>
          <a:p>
            <a:pPr lvl="1"/>
            <a:r>
              <a:rPr lang="en-US" dirty="0">
                <a:latin typeface="Tahoma" panose="020B0604030504040204" pitchFamily="34" charset="0"/>
                <a:ea typeface="Tahoma" panose="020B0604030504040204" pitchFamily="34" charset="0"/>
                <a:cs typeface="Tahoma" panose="020B0604030504040204" pitchFamily="34" charset="0"/>
              </a:rPr>
              <a:t>Highly dependent on severity of the crash</a:t>
            </a:r>
          </a:p>
          <a:p>
            <a:r>
              <a:rPr lang="en-US" sz="2800" dirty="0">
                <a:latin typeface="Tahoma" panose="020B0604030504040204" pitchFamily="34" charset="0"/>
                <a:ea typeface="Tahoma" panose="020B0604030504040204" pitchFamily="34" charset="0"/>
                <a:cs typeface="Tahoma" panose="020B0604030504040204" pitchFamily="34" charset="0"/>
              </a:rPr>
              <a:t>Crash data used for:</a:t>
            </a:r>
          </a:p>
          <a:p>
            <a:pPr lvl="1"/>
            <a:r>
              <a:rPr lang="en-US" sz="2400" dirty="0">
                <a:latin typeface="Tahoma" panose="020B0604030504040204" pitchFamily="34" charset="0"/>
                <a:ea typeface="Tahoma" panose="020B0604030504040204" pitchFamily="34" charset="0"/>
                <a:cs typeface="Tahoma" panose="020B0604030504040204" pitchFamily="34" charset="0"/>
              </a:rPr>
              <a:t>Identification of hazardous sites</a:t>
            </a:r>
          </a:p>
          <a:p>
            <a:pPr lvl="1"/>
            <a:r>
              <a:rPr lang="en-US" sz="2400" dirty="0">
                <a:latin typeface="Tahoma" panose="020B0604030504040204" pitchFamily="34" charset="0"/>
                <a:ea typeface="Tahoma" panose="020B0604030504040204" pitchFamily="34" charset="0"/>
                <a:cs typeface="Tahoma" panose="020B0604030504040204" pitchFamily="34" charset="0"/>
              </a:rPr>
              <a:t>Benefit-costs analysis</a:t>
            </a:r>
          </a:p>
          <a:p>
            <a:pPr lvl="1"/>
            <a:r>
              <a:rPr lang="en-US" sz="2400" dirty="0">
                <a:latin typeface="Tahoma" panose="020B0604030504040204" pitchFamily="34" charset="0"/>
                <a:ea typeface="Tahoma" panose="020B0604030504040204" pitchFamily="34" charset="0"/>
                <a:cs typeface="Tahoma" panose="020B0604030504040204" pitchFamily="34" charset="0"/>
              </a:rPr>
              <a:t>Safety relationships (statistical models)</a:t>
            </a:r>
          </a:p>
          <a:p>
            <a:pPr lvl="1"/>
            <a:r>
              <a:rPr lang="en-US" sz="2400" dirty="0">
                <a:latin typeface="Tahoma" panose="020B0604030504040204" pitchFamily="34" charset="0"/>
                <a:ea typeface="Tahoma" panose="020B0604030504040204" pitchFamily="34" charset="0"/>
                <a:cs typeface="Tahoma" panose="020B0604030504040204" pitchFamily="34" charset="0"/>
              </a:rPr>
              <a:t>Highway design process</a:t>
            </a:r>
          </a:p>
          <a:p>
            <a:pPr lvl="1"/>
            <a:r>
              <a:rPr lang="en-US" sz="2400" dirty="0">
                <a:latin typeface="Tahoma" panose="020B0604030504040204" pitchFamily="34" charset="0"/>
                <a:ea typeface="Tahoma" panose="020B0604030504040204" pitchFamily="34" charset="0"/>
                <a:cs typeface="Tahoma" panose="020B0604030504040204" pitchFamily="34" charset="0"/>
              </a:rPr>
              <a:t>Policy development</a:t>
            </a:r>
          </a:p>
          <a:p>
            <a:endParaRPr lang="en-US" dirty="0"/>
          </a:p>
        </p:txBody>
      </p:sp>
      <p:sp>
        <p:nvSpPr>
          <p:cNvPr id="3" name="Title 2"/>
          <p:cNvSpPr>
            <a:spLocks noGrp="1"/>
          </p:cNvSpPr>
          <p:nvPr>
            <p:ph type="title"/>
          </p:nvPr>
        </p:nvSpPr>
        <p:spPr/>
        <p:txBody>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Traditional Data</a:t>
            </a:r>
          </a:p>
        </p:txBody>
      </p:sp>
      <p:sp>
        <p:nvSpPr>
          <p:cNvPr id="4" name="TextBox 3"/>
          <p:cNvSpPr txBox="1"/>
          <p:nvPr/>
        </p:nvSpPr>
        <p:spPr>
          <a:xfrm>
            <a:off x="2664572" y="6251908"/>
            <a:ext cx="4895243" cy="369332"/>
          </a:xfrm>
          <a:prstGeom prst="rect">
            <a:avLst/>
          </a:prstGeom>
          <a:noFill/>
        </p:spPr>
        <p:txBody>
          <a:bodyPr wrap="square" rtlCol="0">
            <a:spAutoFit/>
          </a:bodyPr>
          <a:lstStyle/>
          <a:p>
            <a:r>
              <a:rPr lang="en-US" dirty="0"/>
              <a:t>Links are provided at the end.</a:t>
            </a:r>
          </a:p>
        </p:txBody>
      </p:sp>
    </p:spTree>
    <p:extLst>
      <p:ext uri="{BB962C8B-B14F-4D97-AF65-F5344CB8AC3E}">
        <p14:creationId xmlns:p14="http://schemas.microsoft.com/office/powerpoint/2010/main" val="3556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083" y="341477"/>
            <a:ext cx="3797835" cy="646331"/>
          </a:xfrm>
          <a:prstGeom prst="rect">
            <a:avLst/>
          </a:prstGeom>
        </p:spPr>
        <p:txBody>
          <a:bodyPr wrap="none">
            <a:spAutoFit/>
          </a:bodyPr>
          <a:lstStyle/>
          <a:p>
            <a:pPr algn="ctr" eaLnBrk="0" hangingPunct="0">
              <a:spcBef>
                <a:spcPct val="50000"/>
              </a:spcBef>
            </a:pPr>
            <a:r>
              <a:rPr lang="en-US" sz="3600" b="1" dirty="0">
                <a:solidFill>
                  <a:srgbClr val="FF0000"/>
                </a:solidFill>
                <a:latin typeface="Tahoma" pitchFamily="34" charset="0"/>
              </a:rPr>
              <a:t>HSM Data Need</a:t>
            </a:r>
          </a:p>
        </p:txBody>
      </p:sp>
      <p:sp>
        <p:nvSpPr>
          <p:cNvPr id="3" name="Rectangle 2"/>
          <p:cNvSpPr/>
          <p:nvPr/>
        </p:nvSpPr>
        <p:spPr>
          <a:xfrm>
            <a:off x="667657" y="1264760"/>
            <a:ext cx="7460343" cy="5016758"/>
          </a:xfrm>
          <a:prstGeom prst="rect">
            <a:avLst/>
          </a:prstGeom>
        </p:spPr>
        <p:txBody>
          <a:bodyPr wrap="square">
            <a:spAutoFit/>
          </a:bodyPr>
          <a:lstStyle/>
          <a:p>
            <a:r>
              <a:rPr lang="en-US" sz="2000" b="1" dirty="0">
                <a:solidFill>
                  <a:srgbClr val="FF0000"/>
                </a:solidFill>
              </a:rPr>
              <a:t>Traffic Volume Data </a:t>
            </a:r>
            <a:r>
              <a:rPr lang="en-US" sz="2000" dirty="0"/>
              <a:t>— In most cases, the traffic volume data required for the methods in the HSM are annual average daily traffic (AADT). Some organizations may use ADT (average daily traffic) as precise data may not be available to determine AADT. If AADT data are unavailable, ADT can be used to estimate AADT. Other data that may be used for crash analysis includes intersection total entering vehicles (TEV), and vehicle- miles traveled (VMT) on a roadway segment, which is a measure of segment length and traffic volume. In some cases, additional volume data, such as pedestrian crossing counts or turning movement volumes, may be necessary.</a:t>
            </a:r>
          </a:p>
          <a:p>
            <a:endParaRPr lang="en-US" sz="2000" dirty="0"/>
          </a:p>
          <a:p>
            <a:r>
              <a:rPr lang="en-US" sz="2000" dirty="0"/>
              <a:t>Research Results Digest 329</a:t>
            </a:r>
          </a:p>
          <a:p>
            <a:r>
              <a:rPr lang="en-US" sz="2000" dirty="0"/>
              <a:t>HIGHWAY SAFETY MANUAL DATA NEEDS GUIDE (June 2008)</a:t>
            </a:r>
          </a:p>
          <a:p>
            <a:r>
              <a:rPr lang="en-US" sz="2000" dirty="0">
                <a:hlinkClick r:id="rId2"/>
              </a:rPr>
              <a:t>http://onlinepubs.trb.org/onlinepubs/nchrp/nchrp_rrd_329.pdf</a:t>
            </a:r>
            <a:endParaRPr lang="en-US" sz="2000" dirty="0"/>
          </a:p>
        </p:txBody>
      </p:sp>
    </p:spTree>
    <p:extLst>
      <p:ext uri="{BB962C8B-B14F-4D97-AF65-F5344CB8AC3E}">
        <p14:creationId xmlns:p14="http://schemas.microsoft.com/office/powerpoint/2010/main" val="245311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083" y="54988"/>
            <a:ext cx="3797835" cy="646331"/>
          </a:xfrm>
          <a:prstGeom prst="rect">
            <a:avLst/>
          </a:prstGeom>
        </p:spPr>
        <p:txBody>
          <a:bodyPr wrap="none">
            <a:spAutoFit/>
          </a:bodyPr>
          <a:lstStyle/>
          <a:p>
            <a:pPr algn="ctr" eaLnBrk="0" hangingPunct="0">
              <a:spcBef>
                <a:spcPct val="50000"/>
              </a:spcBef>
            </a:pPr>
            <a:r>
              <a:rPr lang="en-US" sz="3600" b="1" dirty="0">
                <a:solidFill>
                  <a:srgbClr val="FF0000"/>
                </a:solidFill>
                <a:latin typeface="Tahoma" pitchFamily="34" charset="0"/>
              </a:rPr>
              <a:t>HSM Data Need</a:t>
            </a:r>
          </a:p>
        </p:txBody>
      </p:sp>
      <p:sp>
        <p:nvSpPr>
          <p:cNvPr id="3" name="Rectangle 2"/>
          <p:cNvSpPr/>
          <p:nvPr/>
        </p:nvSpPr>
        <p:spPr>
          <a:xfrm>
            <a:off x="609600" y="718687"/>
            <a:ext cx="7924800" cy="5940088"/>
          </a:xfrm>
          <a:prstGeom prst="rect">
            <a:avLst/>
          </a:prstGeom>
        </p:spPr>
        <p:txBody>
          <a:bodyPr wrap="square">
            <a:spAutoFit/>
          </a:bodyPr>
          <a:lstStyle/>
          <a:p>
            <a:r>
              <a:rPr lang="en-US" sz="2000" dirty="0"/>
              <a:t>Limitations of observed crash data include:</a:t>
            </a:r>
          </a:p>
          <a:p>
            <a:r>
              <a:rPr lang="en-US" sz="2000" b="1" dirty="0">
                <a:solidFill>
                  <a:srgbClr val="FF0000"/>
                </a:solidFill>
              </a:rPr>
              <a:t>• Data quality and accuracy</a:t>
            </a:r>
          </a:p>
          <a:p>
            <a:r>
              <a:rPr lang="en-US" sz="2000" dirty="0"/>
              <a:t>	</a:t>
            </a:r>
            <a:r>
              <a:rPr lang="en-US" sz="2000" b="1" dirty="0">
                <a:solidFill>
                  <a:srgbClr val="00B050"/>
                </a:solidFill>
              </a:rPr>
              <a:t>Data entry</a:t>
            </a:r>
            <a:r>
              <a:rPr lang="en-US" sz="2000" dirty="0"/>
              <a:t>—typographic errors;</a:t>
            </a:r>
          </a:p>
          <a:p>
            <a:r>
              <a:rPr lang="en-US" sz="2000" dirty="0"/>
              <a:t>	</a:t>
            </a:r>
            <a:r>
              <a:rPr lang="en-US" sz="2000" b="1" dirty="0">
                <a:solidFill>
                  <a:srgbClr val="00B050"/>
                </a:solidFill>
              </a:rPr>
              <a:t>Imprecise entry</a:t>
            </a:r>
            <a:r>
              <a:rPr lang="en-US" sz="2000" dirty="0"/>
              <a:t>—the use of general terms to describe 		a location;</a:t>
            </a:r>
          </a:p>
          <a:p>
            <a:r>
              <a:rPr lang="en-US" sz="2000" dirty="0"/>
              <a:t>	</a:t>
            </a:r>
            <a:r>
              <a:rPr lang="en-US" sz="2000" b="1" dirty="0">
                <a:solidFill>
                  <a:srgbClr val="00B050"/>
                </a:solidFill>
              </a:rPr>
              <a:t>Incorrect entry </a:t>
            </a:r>
            <a:r>
              <a:rPr lang="en-US" sz="2000" dirty="0"/>
              <a:t>—entry of road names, road surface, 		level of crash severity, vehicle types, impact 		description, etc.;</a:t>
            </a:r>
          </a:p>
          <a:p>
            <a:r>
              <a:rPr lang="en-US" sz="2000" dirty="0"/>
              <a:t>	</a:t>
            </a:r>
            <a:r>
              <a:rPr lang="en-US" sz="2000" b="1" dirty="0">
                <a:solidFill>
                  <a:srgbClr val="00B050"/>
                </a:solidFill>
              </a:rPr>
              <a:t>Incorrect training</a:t>
            </a:r>
            <a:r>
              <a:rPr lang="en-US" sz="2000" dirty="0"/>
              <a:t>—lack of training in use of collision 		codes;</a:t>
            </a:r>
          </a:p>
          <a:p>
            <a:r>
              <a:rPr lang="en-US" sz="2000" dirty="0"/>
              <a:t>	</a:t>
            </a:r>
            <a:r>
              <a:rPr lang="en-US" sz="2000" b="1" dirty="0">
                <a:solidFill>
                  <a:srgbClr val="00B050"/>
                </a:solidFill>
              </a:rPr>
              <a:t>Subjectivity</a:t>
            </a:r>
            <a:r>
              <a:rPr lang="en-US" sz="2000" dirty="0"/>
              <a:t>—Where data collection relies on the 		subjective opinion of an individual,  inconsistency is 		likely. For example, estimation of property damage 		thresholds or excessive speed for conditions may 		vary.</a:t>
            </a:r>
          </a:p>
          <a:p>
            <a:r>
              <a:rPr lang="en-US" sz="2000" b="1" dirty="0">
                <a:solidFill>
                  <a:srgbClr val="FF0000"/>
                </a:solidFill>
              </a:rPr>
              <a:t>• Crash reporting thresholds and the frequency-severity indeterminacy</a:t>
            </a:r>
          </a:p>
          <a:p>
            <a:r>
              <a:rPr lang="en-US" sz="2000" b="1" dirty="0">
                <a:solidFill>
                  <a:srgbClr val="FF0000"/>
                </a:solidFill>
              </a:rPr>
              <a:t>• Differences in data collection methods and definitions used by jurisdictions</a:t>
            </a:r>
          </a:p>
        </p:txBody>
      </p:sp>
    </p:spTree>
    <p:extLst>
      <p:ext uri="{BB962C8B-B14F-4D97-AF65-F5344CB8AC3E}">
        <p14:creationId xmlns:p14="http://schemas.microsoft.com/office/powerpoint/2010/main" val="283542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Naturalistic Data (SHRP2)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248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central goal of SHRP 2 Safety research is to address the role of driver performance and behavior in traffic safety. This includes developing an understanding of how the driver interacts with and adapts to the vehicle, traffic environment, roadway characteristics, traffic control devices, and the environment. It also includes assessing the changes in collision risk associated with each of these factors and interactions. This information will support the development of new and improved countermeasures with greater effectiveness.</a:t>
            </a:r>
          </a:p>
        </p:txBody>
      </p:sp>
      <p:sp>
        <p:nvSpPr>
          <p:cNvPr id="3" name="Title 2"/>
          <p:cNvSpPr>
            <a:spLocks noGrp="1"/>
          </p:cNvSpPr>
          <p:nvPr>
            <p:ph type="title"/>
          </p:nvPr>
        </p:nvSpPr>
        <p:spPr/>
        <p:txBody>
          <a:bodyPr/>
          <a:lstStyle/>
          <a:p>
            <a:pPr algn="ctr"/>
            <a:r>
              <a:rPr lang="en-US" dirty="0">
                <a:solidFill>
                  <a:srgbClr val="FF0000"/>
                </a:solidFill>
                <a:latin typeface="Tahoma" pitchFamily="34" charset="0"/>
                <a:ea typeface="Tahoma" pitchFamily="34" charset="0"/>
                <a:cs typeface="Tahoma" pitchFamily="34" charset="0"/>
              </a:rPr>
              <a:t>What is SHRP 2</a:t>
            </a:r>
          </a:p>
        </p:txBody>
      </p:sp>
    </p:spTree>
    <p:extLst>
      <p:ext uri="{BB962C8B-B14F-4D97-AF65-F5344CB8AC3E}">
        <p14:creationId xmlns:p14="http://schemas.microsoft.com/office/powerpoint/2010/main" val="155710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SHRP 2 has four focus areas: Capacity, Reliability, Renewal, and Safety. The Safety focus area is conducting the NDS. It will allow us to record and study the driving behaviors of a large sample of drivers in their personal vehicles.</a:t>
            </a:r>
          </a:p>
          <a:p>
            <a:r>
              <a:rPr lang="en-US" dirty="0">
                <a:hlinkClick r:id="rId2"/>
              </a:rPr>
              <a:t>http://www.trb.org/StrategicHighwayResearchProgram2SHRP2/PublicationsSHRP2.aspx</a:t>
            </a:r>
            <a:endParaRPr lang="en-US" dirty="0"/>
          </a:p>
          <a:p>
            <a:r>
              <a:rPr lang="en-US" dirty="0">
                <a:hlinkClick r:id="rId3"/>
              </a:rPr>
              <a:t>http://www.shrp2nds.us/</a:t>
            </a:r>
            <a:endParaRPr lang="en-US" dirty="0"/>
          </a:p>
          <a:p>
            <a:r>
              <a:rPr lang="en-US" dirty="0">
                <a:hlinkClick r:id="rId4"/>
              </a:rPr>
              <a:t>http://www.ctre.iastate.edu/shrp2-s04a/</a:t>
            </a:r>
            <a:endParaRPr lang="en-US" dirty="0"/>
          </a:p>
          <a:p>
            <a:endParaRPr lang="en-US" dirty="0"/>
          </a:p>
        </p:txBody>
      </p:sp>
      <p:sp>
        <p:nvSpPr>
          <p:cNvPr id="3" name="Title 2"/>
          <p:cNvSpPr>
            <a:spLocks noGrp="1"/>
          </p:cNvSpPr>
          <p:nvPr>
            <p:ph type="title"/>
          </p:nvPr>
        </p:nvSpPr>
        <p:spPr/>
        <p:txBody>
          <a:bodyPr/>
          <a:lstStyle/>
          <a:p>
            <a:pPr algn="ctr"/>
            <a:r>
              <a:rPr lang="en-US" dirty="0">
                <a:solidFill>
                  <a:srgbClr val="FF0000"/>
                </a:solidFill>
                <a:latin typeface="Tahoma" pitchFamily="34" charset="0"/>
                <a:ea typeface="Tahoma" pitchFamily="34" charset="0"/>
                <a:cs typeface="Tahoma" pitchFamily="34" charset="0"/>
              </a:rPr>
              <a:t>Objectives of SHRP 2</a:t>
            </a:r>
          </a:p>
        </p:txBody>
      </p:sp>
    </p:spTree>
    <p:extLst>
      <p:ext uri="{BB962C8B-B14F-4D97-AF65-F5344CB8AC3E}">
        <p14:creationId xmlns:p14="http://schemas.microsoft.com/office/powerpoint/2010/main" val="314060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latin typeface="Tahoma" pitchFamily="34" charset="0"/>
                <a:ea typeface="Tahoma" pitchFamily="34" charset="0"/>
                <a:cs typeface="Tahoma" pitchFamily="34" charset="0"/>
              </a:rPr>
              <a:t>Equipment</a:t>
            </a:r>
          </a:p>
        </p:txBody>
      </p:sp>
      <p:sp>
        <p:nvSpPr>
          <p:cNvPr id="5" name="Rectangle 4"/>
          <p:cNvSpPr/>
          <p:nvPr/>
        </p:nvSpPr>
        <p:spPr>
          <a:xfrm>
            <a:off x="515257" y="1287866"/>
            <a:ext cx="7743372" cy="1631216"/>
          </a:xfrm>
          <a:prstGeom prst="rect">
            <a:avLst/>
          </a:prstGeom>
        </p:spPr>
        <p:txBody>
          <a:bodyPr wrap="square">
            <a:spAutoFit/>
          </a:bodyPr>
          <a:lstStyle/>
          <a:p>
            <a:r>
              <a:rPr lang="en-US" sz="2000" dirty="0">
                <a:latin typeface="Tahoma" pitchFamily="34" charset="0"/>
                <a:ea typeface="Tahoma" pitchFamily="34" charset="0"/>
                <a:cs typeface="Tahoma" pitchFamily="34" charset="0"/>
              </a:rPr>
              <a:t>The installed instrumentation or data acquisition system will collect data using a number of sensors and video cameras whenever the vehicle is running. The data acquisition system (DAS) that will be used for this study will compile data from the vehicle network as well as from sensors added for this particular study.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06" y="3168800"/>
            <a:ext cx="2562679" cy="1734144"/>
          </a:xfrm>
          <a:prstGeom prst="rect">
            <a:avLst/>
          </a:prstGeom>
        </p:spPr>
      </p:pic>
      <p:sp>
        <p:nvSpPr>
          <p:cNvPr id="7" name="TextBox 6"/>
          <p:cNvSpPr txBox="1"/>
          <p:nvPr/>
        </p:nvSpPr>
        <p:spPr>
          <a:xfrm>
            <a:off x="917328" y="5043762"/>
            <a:ext cx="1263231" cy="369332"/>
          </a:xfrm>
          <a:prstGeom prst="rect">
            <a:avLst/>
          </a:prstGeom>
          <a:noFill/>
        </p:spPr>
        <p:txBody>
          <a:bodyPr wrap="square" rtlCol="0">
            <a:spAutoFit/>
          </a:bodyPr>
          <a:lstStyle/>
          <a:p>
            <a:pPr algn="ctr"/>
            <a:r>
              <a:rPr lang="en-US" dirty="0">
                <a:latin typeface="Tahoma" pitchFamily="34" charset="0"/>
                <a:ea typeface="Tahoma" pitchFamily="34" charset="0"/>
                <a:cs typeface="Tahoma" pitchFamily="34" charset="0"/>
              </a:rPr>
              <a:t>Head Unit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112" y="3176733"/>
            <a:ext cx="2871049" cy="1718279"/>
          </a:xfrm>
          <a:prstGeom prst="rect">
            <a:avLst/>
          </a:prstGeom>
        </p:spPr>
      </p:pic>
      <p:sp>
        <p:nvSpPr>
          <p:cNvPr id="9" name="TextBox 8"/>
          <p:cNvSpPr txBox="1"/>
          <p:nvPr/>
        </p:nvSpPr>
        <p:spPr>
          <a:xfrm>
            <a:off x="4056020" y="5043762"/>
            <a:ext cx="1263231" cy="369332"/>
          </a:xfrm>
          <a:prstGeom prst="rect">
            <a:avLst/>
          </a:prstGeom>
          <a:noFill/>
        </p:spPr>
        <p:txBody>
          <a:bodyPr wrap="square" rtlCol="0">
            <a:spAutoFit/>
          </a:bodyPr>
          <a:lstStyle/>
          <a:p>
            <a:pPr algn="ctr"/>
            <a:r>
              <a:rPr lang="en-US" dirty="0">
                <a:latin typeface="Tahoma" pitchFamily="34" charset="0"/>
                <a:ea typeface="Tahoma" pitchFamily="34" charset="0"/>
                <a:cs typeface="Tahoma" pitchFamily="34" charset="0"/>
              </a:rPr>
              <a:t>Main Unit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419" y="3042500"/>
            <a:ext cx="2648995" cy="1986747"/>
          </a:xfrm>
          <a:prstGeom prst="rect">
            <a:avLst/>
          </a:prstGeom>
        </p:spPr>
      </p:pic>
      <p:sp>
        <p:nvSpPr>
          <p:cNvPr id="11" name="TextBox 10"/>
          <p:cNvSpPr txBox="1"/>
          <p:nvPr/>
        </p:nvSpPr>
        <p:spPr>
          <a:xfrm>
            <a:off x="6981300" y="5173656"/>
            <a:ext cx="1263231" cy="369332"/>
          </a:xfrm>
          <a:prstGeom prst="rect">
            <a:avLst/>
          </a:prstGeom>
          <a:noFill/>
        </p:spPr>
        <p:txBody>
          <a:bodyPr wrap="square" rtlCol="0">
            <a:spAutoFit/>
          </a:bodyPr>
          <a:lstStyle/>
          <a:p>
            <a:pPr algn="ctr"/>
            <a:r>
              <a:rPr lang="en-US" dirty="0">
                <a:latin typeface="Tahoma" pitchFamily="34" charset="0"/>
                <a:ea typeface="Tahoma" pitchFamily="34" charset="0"/>
                <a:cs typeface="Tahoma" pitchFamily="34" charset="0"/>
              </a:rPr>
              <a:t>Radar</a:t>
            </a:r>
          </a:p>
        </p:txBody>
      </p:sp>
    </p:spTree>
    <p:extLst>
      <p:ext uri="{BB962C8B-B14F-4D97-AF65-F5344CB8AC3E}">
        <p14:creationId xmlns:p14="http://schemas.microsoft.com/office/powerpoint/2010/main" val="1171828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FF0000"/>
                </a:solidFill>
                <a:latin typeface="Tahoma" pitchFamily="34" charset="0"/>
                <a:ea typeface="Tahoma" pitchFamily="34" charset="0"/>
                <a:cs typeface="Tahoma" pitchFamily="34" charset="0"/>
              </a:rPr>
              <a:t>Locations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05" y="1372708"/>
            <a:ext cx="7846851" cy="4830300"/>
          </a:xfrm>
          <a:prstGeom prst="rect">
            <a:avLst/>
          </a:prstGeom>
        </p:spPr>
      </p:pic>
    </p:spTree>
    <p:extLst>
      <p:ext uri="{BB962C8B-B14F-4D97-AF65-F5344CB8AC3E}">
        <p14:creationId xmlns:p14="http://schemas.microsoft.com/office/powerpoint/2010/main" val="2796715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latin typeface="Tahoma" pitchFamily="34" charset="0"/>
                <a:ea typeface="Tahoma" pitchFamily="34" charset="0"/>
                <a:cs typeface="Tahoma" pitchFamily="34" charset="0"/>
              </a:rPr>
              <a:t>The resulting data, expected to exceed 1 petabyte in size—about the size of a million 1-gigabyte USB flash drives—will provide a wealth of information regarding driving behavior, lane departures, and intersection activities, which are anticipated to be of interest to transportation safety researchers and others for at least 20 years. </a:t>
            </a:r>
          </a:p>
          <a:p>
            <a:r>
              <a:rPr lang="en-US" dirty="0">
                <a:latin typeface="Tahoma" pitchFamily="34" charset="0"/>
                <a:ea typeface="Tahoma" pitchFamily="34" charset="0"/>
                <a:cs typeface="Tahoma" pitchFamily="34" charset="0"/>
              </a:rPr>
              <a:t>All future research efforts that seek to use the data collected in the SHRP 2 NDS will require institutional review board (IRB) approval.</a:t>
            </a:r>
          </a:p>
          <a:p>
            <a:r>
              <a:rPr lang="en-US" dirty="0">
                <a:latin typeface="Tahoma" pitchFamily="34" charset="0"/>
                <a:ea typeface="Tahoma" pitchFamily="34" charset="0"/>
                <a:cs typeface="Tahoma" pitchFamily="34" charset="0"/>
              </a:rPr>
              <a:t>In addition, researchers must establish a data-sharing agreement that guarantees privacy.</a:t>
            </a:r>
          </a:p>
        </p:txBody>
      </p:sp>
      <p:sp>
        <p:nvSpPr>
          <p:cNvPr id="3" name="Title 2"/>
          <p:cNvSpPr>
            <a:spLocks noGrp="1"/>
          </p:cNvSpPr>
          <p:nvPr>
            <p:ph type="title"/>
          </p:nvPr>
        </p:nvSpPr>
        <p:spPr/>
        <p:txBody>
          <a:bodyPr/>
          <a:lstStyle/>
          <a:p>
            <a:pPr algn="ctr"/>
            <a:r>
              <a:rPr lang="en-US" dirty="0">
                <a:solidFill>
                  <a:srgbClr val="FF0000"/>
                </a:solidFill>
                <a:latin typeface="Tahoma" pitchFamily="34" charset="0"/>
                <a:ea typeface="Tahoma" pitchFamily="34" charset="0"/>
                <a:cs typeface="Tahoma" pitchFamily="34" charset="0"/>
              </a:rPr>
              <a:t>Products of SHRP 2</a:t>
            </a:r>
          </a:p>
        </p:txBody>
      </p:sp>
    </p:spTree>
    <p:extLst>
      <p:ext uri="{BB962C8B-B14F-4D97-AF65-F5344CB8AC3E}">
        <p14:creationId xmlns:p14="http://schemas.microsoft.com/office/powerpoint/2010/main" val="33312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Tahoma" pitchFamily="34" charset="0"/>
                <a:ea typeface="Tahoma" pitchFamily="34" charset="0"/>
                <a:cs typeface="Tahoma" pitchFamily="34" charset="0"/>
                <a:hlinkClick r:id="rId2"/>
              </a:rPr>
              <a:t>http://www.trb.org/StrategicHighwayResearchProgram2SHRP2/Pages/The-SHRP-2-Naturalistic-Driving-Study-472.aspx#publications</a:t>
            </a:r>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100-Car study:</a:t>
            </a:r>
          </a:p>
          <a:p>
            <a:pPr lvl="1"/>
            <a:r>
              <a:rPr lang="en-US" dirty="0">
                <a:hlinkClick r:id="rId3"/>
              </a:rPr>
              <a:t>https://www.nhtsa.gov/sites/nhtsa.dot.gov/files/100carmain.pdf</a:t>
            </a:r>
            <a:endParaRPr lang="en-US" dirty="0"/>
          </a:p>
          <a:p>
            <a:r>
              <a:rPr lang="en-US" dirty="0">
                <a:latin typeface="Tahoma" pitchFamily="34" charset="0"/>
              </a:rPr>
              <a:t>Strategic Highway Research Program (SHRP2): </a:t>
            </a:r>
            <a:r>
              <a:rPr lang="en-US" dirty="0">
                <a:latin typeface="Tahoma" pitchFamily="34" charset="0"/>
                <a:hlinkClick r:id="rId4"/>
              </a:rPr>
              <a:t>https://insight.shrp2nds.us/</a:t>
            </a:r>
            <a:r>
              <a:rPr lang="en-US" dirty="0">
                <a:latin typeface="Tahoma" pitchFamily="34" charset="0"/>
              </a:rPr>
              <a:t> (</a:t>
            </a:r>
            <a:r>
              <a:rPr lang="en-US" dirty="0">
                <a:latin typeface="Tahoma" pitchFamily="34" charset="0"/>
                <a:hlinkClick r:id="rId5"/>
              </a:rPr>
              <a:t>https://vtnews.vt.edu/articles/2015/05/050115-vtti-datasharingproject.html</a:t>
            </a:r>
            <a:r>
              <a:rPr lang="en-US" dirty="0">
                <a:latin typeface="Tahoma" pitchFamily="34" charset="0"/>
              </a:rPr>
              <a:t>)</a:t>
            </a:r>
          </a:p>
          <a:p>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lstStyle/>
          <a:p>
            <a:r>
              <a:rPr lang="en-US" dirty="0">
                <a:solidFill>
                  <a:srgbClr val="FF0000"/>
                </a:solidFill>
                <a:latin typeface="Tahoma" pitchFamily="34" charset="0"/>
                <a:ea typeface="Tahoma" pitchFamily="34" charset="0"/>
                <a:cs typeface="Tahoma" pitchFamily="34" charset="0"/>
              </a:rPr>
              <a:t>Studies produced from SHRP 2</a:t>
            </a:r>
          </a:p>
        </p:txBody>
      </p:sp>
    </p:spTree>
    <p:extLst>
      <p:ext uri="{BB962C8B-B14F-4D97-AF65-F5344CB8AC3E}">
        <p14:creationId xmlns:p14="http://schemas.microsoft.com/office/powerpoint/2010/main" val="2234433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805543" y="284026"/>
            <a:ext cx="7532914" cy="64633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solidFill>
                  <a:srgbClr val="FF0000"/>
                </a:solidFill>
                <a:latin typeface="Tahoma" pitchFamily="34" charset="0"/>
              </a:rPr>
              <a:t>Sources of Data - Traditional</a:t>
            </a:r>
          </a:p>
        </p:txBody>
      </p:sp>
      <p:sp>
        <p:nvSpPr>
          <p:cNvPr id="29699" name="Text Box 5"/>
          <p:cNvSpPr txBox="1">
            <a:spLocks noChangeArrowheads="1"/>
          </p:cNvSpPr>
          <p:nvPr/>
        </p:nvSpPr>
        <p:spPr bwMode="auto">
          <a:xfrm>
            <a:off x="304800" y="1292225"/>
            <a:ext cx="8578850" cy="5493812"/>
          </a:xfrm>
          <a:prstGeom prst="rect">
            <a:avLst/>
          </a:prstGeom>
          <a:noFill/>
          <a:ln w="9525">
            <a:noFill/>
            <a:miter lim="800000"/>
            <a:headEnd/>
            <a:tailEnd/>
          </a:ln>
        </p:spPr>
        <p:txBody>
          <a:bodyPr>
            <a:spAutoFit/>
          </a:bodyPr>
          <a:lstStyle/>
          <a:p>
            <a:pPr eaLnBrk="0" hangingPunct="0">
              <a:spcBef>
                <a:spcPct val="50000"/>
              </a:spcBef>
            </a:pPr>
            <a:r>
              <a:rPr lang="en-US" dirty="0">
                <a:latin typeface="Tahoma" pitchFamily="34" charset="0"/>
              </a:rPr>
              <a:t>Highway Safety Information System: </a:t>
            </a:r>
            <a:r>
              <a:rPr lang="en-US" dirty="0">
                <a:latin typeface="Tahoma" pitchFamily="34" charset="0"/>
                <a:hlinkClick r:id="rId2"/>
              </a:rPr>
              <a:t>http://www.hsisinfo.org/</a:t>
            </a:r>
            <a:endParaRPr lang="en-US" dirty="0">
              <a:latin typeface="Tahoma" pitchFamily="34" charset="0"/>
            </a:endParaRPr>
          </a:p>
          <a:p>
            <a:pPr eaLnBrk="0" hangingPunct="0">
              <a:spcBef>
                <a:spcPct val="50000"/>
              </a:spcBef>
            </a:pPr>
            <a:r>
              <a:rPr lang="en-US" dirty="0">
                <a:latin typeface="Tahoma" pitchFamily="34" charset="0"/>
              </a:rPr>
              <a:t>Fatality Analysis Reporting System: </a:t>
            </a:r>
            <a:r>
              <a:rPr lang="en-US" dirty="0">
                <a:latin typeface="Tahoma" pitchFamily="34" charset="0"/>
                <a:hlinkClick r:id="rId3"/>
              </a:rPr>
              <a:t>https://www-fars.nhtsa.dot.gov/Main/index.aspx</a:t>
            </a:r>
            <a:endParaRPr lang="en-US" dirty="0">
              <a:latin typeface="Tahoma" pitchFamily="34" charset="0"/>
            </a:endParaRPr>
          </a:p>
          <a:p>
            <a:pPr eaLnBrk="0" hangingPunct="0">
              <a:spcBef>
                <a:spcPct val="50000"/>
              </a:spcBef>
            </a:pPr>
            <a:r>
              <a:rPr lang="en-US" dirty="0">
                <a:latin typeface="Tahoma" pitchFamily="34" charset="0"/>
              </a:rPr>
              <a:t>National Automotive Sampling System: </a:t>
            </a:r>
            <a:r>
              <a:rPr lang="en-US" dirty="0">
                <a:latin typeface="Tahoma" pitchFamily="34" charset="0"/>
                <a:hlinkClick r:id="rId4"/>
              </a:rPr>
              <a:t>https://www.nhtsa.gov/national-automotive-sampling-system-nass/nass-general-estimates-system</a:t>
            </a:r>
            <a:endParaRPr lang="en-US" dirty="0">
              <a:latin typeface="Tahoma" pitchFamily="34" charset="0"/>
            </a:endParaRPr>
          </a:p>
          <a:p>
            <a:pPr eaLnBrk="0" hangingPunct="0">
              <a:spcBef>
                <a:spcPct val="50000"/>
              </a:spcBef>
            </a:pPr>
            <a:r>
              <a:rPr lang="en-US" dirty="0">
                <a:latin typeface="Tahoma" pitchFamily="34" charset="0"/>
              </a:rPr>
              <a:t>General Estimates System: </a:t>
            </a:r>
            <a:r>
              <a:rPr lang="en-US" dirty="0">
                <a:latin typeface="Tahoma" pitchFamily="34" charset="0"/>
                <a:hlinkClick r:id="rId5"/>
              </a:rPr>
              <a:t>http://www.nhtsa.gov/NASS</a:t>
            </a:r>
            <a:endParaRPr lang="en-US" dirty="0">
              <a:latin typeface="Tahoma" pitchFamily="34" charset="0"/>
            </a:endParaRPr>
          </a:p>
          <a:p>
            <a:pPr eaLnBrk="0" hangingPunct="0">
              <a:spcBef>
                <a:spcPct val="50000"/>
              </a:spcBef>
            </a:pPr>
            <a:r>
              <a:rPr lang="en-US" dirty="0">
                <a:latin typeface="Tahoma" pitchFamily="34" charset="0"/>
              </a:rPr>
              <a:t>Crashworthiness Data System: </a:t>
            </a:r>
            <a:r>
              <a:rPr lang="en-US" dirty="0">
                <a:latin typeface="Tahoma" pitchFamily="34" charset="0"/>
                <a:hlinkClick r:id="rId6"/>
              </a:rPr>
              <a:t>https://www.nhtsa.gov/national-automotive-sampling-system/crashworthiness-data-system</a:t>
            </a:r>
            <a:endParaRPr lang="en-US" dirty="0">
              <a:latin typeface="Tahoma" pitchFamily="34" charset="0"/>
            </a:endParaRPr>
          </a:p>
          <a:p>
            <a:pPr eaLnBrk="0" hangingPunct="0">
              <a:spcBef>
                <a:spcPct val="50000"/>
              </a:spcBef>
            </a:pPr>
            <a:r>
              <a:rPr lang="en-US" dirty="0">
                <a:latin typeface="Tahoma" pitchFamily="34" charset="0"/>
              </a:rPr>
              <a:t>Crash Outcome Evaluation System: </a:t>
            </a:r>
            <a:r>
              <a:rPr lang="en-US" dirty="0">
                <a:latin typeface="Tahoma" pitchFamily="34" charset="0"/>
                <a:hlinkClick r:id="rId7"/>
              </a:rPr>
              <a:t>https://www.nhtsa.gov/crash-data-systems/crash-outcome-data-evaluation-system-codes</a:t>
            </a:r>
            <a:endParaRPr lang="en-US" dirty="0">
              <a:latin typeface="Tahoma" pitchFamily="34" charset="0"/>
            </a:endParaRPr>
          </a:p>
          <a:p>
            <a:pPr eaLnBrk="0" hangingPunct="0">
              <a:spcBef>
                <a:spcPct val="50000"/>
              </a:spcBef>
            </a:pPr>
            <a:r>
              <a:rPr lang="en-US" dirty="0">
                <a:latin typeface="Tahoma" pitchFamily="34" charset="0"/>
              </a:rPr>
              <a:t>Model Minimum Uniform Crash Criteria: </a:t>
            </a:r>
            <a:r>
              <a:rPr lang="en-US" dirty="0">
                <a:latin typeface="Tahoma" pitchFamily="34" charset="0"/>
                <a:hlinkClick r:id="rId8"/>
              </a:rPr>
              <a:t>http://www.mmucc.us/</a:t>
            </a:r>
            <a:endParaRPr lang="en-US" dirty="0">
              <a:latin typeface="Tahoma" pitchFamily="34" charset="0"/>
            </a:endParaRPr>
          </a:p>
          <a:p>
            <a:pPr eaLnBrk="0" hangingPunct="0">
              <a:spcBef>
                <a:spcPct val="50000"/>
              </a:spcBef>
            </a:pPr>
            <a:r>
              <a:rPr lang="en-US" dirty="0">
                <a:latin typeface="Tahoma" pitchFamily="34" charset="0"/>
              </a:rPr>
              <a:t>Bureau of Transportation Statistics: </a:t>
            </a:r>
            <a:r>
              <a:rPr lang="en-US" dirty="0">
                <a:latin typeface="Tahoma" pitchFamily="34" charset="0"/>
                <a:hlinkClick r:id="rId9"/>
              </a:rPr>
              <a:t>https://www.bts.gov/content/motor-vehicle-safety-data</a:t>
            </a:r>
            <a:endParaRPr lang="en-US" dirty="0">
              <a:latin typeface="Tahoma" pitchFamily="34" charset="0"/>
            </a:endParaRPr>
          </a:p>
          <a:p>
            <a:pPr eaLnBrk="0" hangingPunct="0">
              <a:spcBef>
                <a:spcPct val="50000"/>
              </a:spcBef>
            </a:pPr>
            <a:r>
              <a:rPr lang="en-US" dirty="0">
                <a:latin typeface="Tahoma" pitchFamily="34" charset="0"/>
              </a:rPr>
              <a:t>Each State Agency should have data available.</a:t>
            </a:r>
          </a:p>
          <a:p>
            <a:pPr eaLnBrk="0" hangingPunct="0">
              <a:spcBef>
                <a:spcPct val="50000"/>
              </a:spcBef>
            </a:pPr>
            <a:r>
              <a:rPr lang="en-US" dirty="0">
                <a:latin typeface="Tahoma" pitchFamily="34" charset="0"/>
              </a:rPr>
              <a:t>Local cities or counties may have data available.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F1C2E-1A08-47DA-8884-970FA98EC599}"/>
              </a:ext>
            </a:extLst>
          </p:cNvPr>
          <p:cNvSpPr>
            <a:spLocks noGrp="1"/>
          </p:cNvSpPr>
          <p:nvPr>
            <p:ph type="sldNum" sz="quarter" idx="12"/>
          </p:nvPr>
        </p:nvSpPr>
        <p:spPr/>
        <p:txBody>
          <a:bodyPr/>
          <a:lstStyle/>
          <a:p>
            <a:fld id="{546F1353-010A-49F2-B5D7-B535257495A0}" type="slidenum">
              <a:rPr lang="en-US" smtClean="0"/>
              <a:t>4</a:t>
            </a:fld>
            <a:endParaRPr lang="en-US"/>
          </a:p>
        </p:txBody>
      </p:sp>
      <p:pic>
        <p:nvPicPr>
          <p:cNvPr id="4" name="Picture 3">
            <a:extLst>
              <a:ext uri="{FF2B5EF4-FFF2-40B4-BE49-F238E27FC236}">
                <a16:creationId xmlns:a16="http://schemas.microsoft.com/office/drawing/2014/main" id="{939C90F8-7617-4775-8213-925685269BD3}"/>
              </a:ext>
            </a:extLst>
          </p:cNvPr>
          <p:cNvPicPr>
            <a:picLocks noChangeAspect="1"/>
          </p:cNvPicPr>
          <p:nvPr/>
        </p:nvPicPr>
        <p:blipFill>
          <a:blip r:embed="rId2"/>
          <a:stretch>
            <a:fillRect/>
          </a:stretch>
        </p:blipFill>
        <p:spPr>
          <a:xfrm>
            <a:off x="1685109" y="55373"/>
            <a:ext cx="5834742" cy="6677490"/>
          </a:xfrm>
          <a:prstGeom prst="rect">
            <a:avLst/>
          </a:prstGeom>
        </p:spPr>
      </p:pic>
    </p:spTree>
    <p:extLst>
      <p:ext uri="{BB962C8B-B14F-4D97-AF65-F5344CB8AC3E}">
        <p14:creationId xmlns:p14="http://schemas.microsoft.com/office/powerpoint/2010/main" val="291119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314994" y="249193"/>
            <a:ext cx="6514011" cy="64633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solidFill>
                  <a:srgbClr val="FF0000"/>
                </a:solidFill>
                <a:latin typeface="Tahoma" pitchFamily="34" charset="0"/>
              </a:rPr>
              <a:t>Sources of Data – ND/DTD</a:t>
            </a:r>
          </a:p>
        </p:txBody>
      </p:sp>
      <p:sp>
        <p:nvSpPr>
          <p:cNvPr id="29699" name="Text Box 5"/>
          <p:cNvSpPr txBox="1">
            <a:spLocks noChangeArrowheads="1"/>
          </p:cNvSpPr>
          <p:nvPr/>
        </p:nvSpPr>
        <p:spPr bwMode="auto">
          <a:xfrm>
            <a:off x="304800" y="1292225"/>
            <a:ext cx="8578850" cy="2031325"/>
          </a:xfrm>
          <a:prstGeom prst="rect">
            <a:avLst/>
          </a:prstGeom>
          <a:noFill/>
          <a:ln w="9525">
            <a:noFill/>
            <a:miter lim="800000"/>
            <a:headEnd/>
            <a:tailEnd/>
          </a:ln>
        </p:spPr>
        <p:txBody>
          <a:bodyPr>
            <a:spAutoFit/>
          </a:bodyPr>
          <a:lstStyle/>
          <a:p>
            <a:pPr eaLnBrk="0" hangingPunct="0">
              <a:spcBef>
                <a:spcPct val="50000"/>
              </a:spcBef>
            </a:pPr>
            <a:r>
              <a:rPr lang="en-US" dirty="0">
                <a:latin typeface="Tahoma" pitchFamily="34" charset="0"/>
              </a:rPr>
              <a:t>UDRIVE (Europe): </a:t>
            </a:r>
            <a:r>
              <a:rPr lang="en-US" dirty="0">
                <a:hlinkClick r:id="rId2"/>
              </a:rPr>
              <a:t>https://results.udrive.eu/</a:t>
            </a:r>
            <a:r>
              <a:rPr lang="en-US" dirty="0"/>
              <a:t> </a:t>
            </a:r>
            <a:r>
              <a:rPr lang="en-US" dirty="0">
                <a:latin typeface="Tahoma" pitchFamily="34" charset="0"/>
              </a:rPr>
              <a:t> </a:t>
            </a:r>
          </a:p>
          <a:p>
            <a:pPr eaLnBrk="0" hangingPunct="0">
              <a:spcBef>
                <a:spcPct val="50000"/>
              </a:spcBef>
            </a:pPr>
            <a:r>
              <a:rPr lang="en-US" dirty="0">
                <a:latin typeface="Tahoma" pitchFamily="34" charset="0"/>
              </a:rPr>
              <a:t>UMTRI (Michigan): </a:t>
            </a:r>
            <a:r>
              <a:rPr lang="en-US" dirty="0">
                <a:latin typeface="Tahoma" pitchFamily="34" charset="0"/>
                <a:hlinkClick r:id="rId3"/>
              </a:rPr>
              <a:t>http://www.umtri.umich.edu/our-focus/naturalistic-driving-data</a:t>
            </a:r>
            <a:endParaRPr lang="en-US" dirty="0">
              <a:latin typeface="Tahoma" pitchFamily="34" charset="0"/>
            </a:endParaRPr>
          </a:p>
          <a:p>
            <a:pPr eaLnBrk="0" hangingPunct="0">
              <a:spcBef>
                <a:spcPct val="50000"/>
              </a:spcBef>
            </a:pPr>
            <a:r>
              <a:rPr lang="en-US" dirty="0">
                <a:latin typeface="Tahoma" pitchFamily="34" charset="0"/>
              </a:rPr>
              <a:t>Australian Naturalistic Study: </a:t>
            </a:r>
            <a:r>
              <a:rPr lang="en-US" dirty="0">
                <a:latin typeface="Tahoma" pitchFamily="34" charset="0"/>
                <a:hlinkClick r:id="rId4"/>
              </a:rPr>
              <a:t>http://</a:t>
            </a:r>
            <a:r>
              <a:rPr lang="en-US">
                <a:latin typeface="Tahoma" pitchFamily="34" charset="0"/>
                <a:hlinkClick r:id="rId4"/>
              </a:rPr>
              <a:t>www.ands.unsw.edu.au/</a:t>
            </a:r>
            <a:endParaRPr lang="en-US">
              <a:latin typeface="Tahoma" pitchFamily="34" charset="0"/>
            </a:endParaRPr>
          </a:p>
          <a:p>
            <a:pPr eaLnBrk="0" hangingPunct="0">
              <a:spcBef>
                <a:spcPct val="50000"/>
              </a:spcBef>
            </a:pPr>
            <a:r>
              <a:rPr lang="en-US">
                <a:latin typeface="Tahoma" pitchFamily="34" charset="0"/>
              </a:rPr>
              <a:t>Streetlight </a:t>
            </a:r>
            <a:r>
              <a:rPr lang="en-US" dirty="0">
                <a:latin typeface="Tahoma" pitchFamily="34" charset="0"/>
              </a:rPr>
              <a:t>Data: </a:t>
            </a:r>
            <a:r>
              <a:rPr lang="en-US" dirty="0">
                <a:latin typeface="Tahoma" pitchFamily="34" charset="0"/>
                <a:hlinkClick r:id="rId5"/>
              </a:rPr>
              <a:t>https://www.streetlightdata.com/</a:t>
            </a:r>
            <a:r>
              <a:rPr lang="en-US" dirty="0">
                <a:latin typeface="Tahoma" pitchFamily="34" charset="0"/>
              </a:rPr>
              <a:t> (exposure)</a:t>
            </a:r>
          </a:p>
          <a:p>
            <a:pPr eaLnBrk="0" hangingPunct="0">
              <a:spcBef>
                <a:spcPct val="50000"/>
              </a:spcBef>
            </a:pPr>
            <a:r>
              <a:rPr lang="en-US" dirty="0">
                <a:latin typeface="Tahoma" pitchFamily="34" charset="0"/>
              </a:rPr>
              <a:t>Safe2save Data: </a:t>
            </a:r>
            <a:r>
              <a:rPr lang="en-US" dirty="0">
                <a:latin typeface="Tahoma" pitchFamily="34" charset="0"/>
                <a:hlinkClick r:id="rId6"/>
              </a:rPr>
              <a:t>https://safe2save.org/</a:t>
            </a:r>
            <a:r>
              <a:rPr lang="en-US" dirty="0">
                <a:latin typeface="Tahoma" pitchFamily="34" charset="0"/>
              </a:rPr>
              <a:t> (exposure)</a:t>
            </a:r>
          </a:p>
        </p:txBody>
      </p:sp>
    </p:spTree>
    <p:extLst>
      <p:ext uri="{BB962C8B-B14F-4D97-AF65-F5344CB8AC3E}">
        <p14:creationId xmlns:p14="http://schemas.microsoft.com/office/powerpoint/2010/main" val="172412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C42F8-E0E1-488C-B955-C1B99E5F5559}"/>
              </a:ext>
            </a:extLst>
          </p:cNvPr>
          <p:cNvSpPr>
            <a:spLocks noGrp="1"/>
          </p:cNvSpPr>
          <p:nvPr>
            <p:ph type="sldNum" sz="quarter" idx="12"/>
          </p:nvPr>
        </p:nvSpPr>
        <p:spPr/>
        <p:txBody>
          <a:bodyPr/>
          <a:lstStyle/>
          <a:p>
            <a:fld id="{546F1353-010A-49F2-B5D7-B535257495A0}" type="slidenum">
              <a:rPr lang="en-US" smtClean="0"/>
              <a:t>5</a:t>
            </a:fld>
            <a:endParaRPr lang="en-US"/>
          </a:p>
        </p:txBody>
      </p:sp>
      <p:pic>
        <p:nvPicPr>
          <p:cNvPr id="4" name="Picture 3">
            <a:extLst>
              <a:ext uri="{FF2B5EF4-FFF2-40B4-BE49-F238E27FC236}">
                <a16:creationId xmlns:a16="http://schemas.microsoft.com/office/drawing/2014/main" id="{0D7FCA6E-1E25-409A-8CAA-ACEAFB9D918C}"/>
              </a:ext>
            </a:extLst>
          </p:cNvPr>
          <p:cNvPicPr>
            <a:picLocks noChangeAspect="1"/>
          </p:cNvPicPr>
          <p:nvPr/>
        </p:nvPicPr>
        <p:blipFill>
          <a:blip r:embed="rId2"/>
          <a:stretch>
            <a:fillRect/>
          </a:stretch>
        </p:blipFill>
        <p:spPr>
          <a:xfrm>
            <a:off x="25721" y="680460"/>
            <a:ext cx="9075416" cy="2794260"/>
          </a:xfrm>
          <a:prstGeom prst="rect">
            <a:avLst/>
          </a:prstGeom>
        </p:spPr>
      </p:pic>
    </p:spTree>
    <p:extLst>
      <p:ext uri="{BB962C8B-B14F-4D97-AF65-F5344CB8AC3E}">
        <p14:creationId xmlns:p14="http://schemas.microsoft.com/office/powerpoint/2010/main" val="135276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1B2F7F-95B5-4C21-ADDB-1ACB25EB6FEC}"/>
              </a:ext>
            </a:extLst>
          </p:cNvPr>
          <p:cNvSpPr>
            <a:spLocks noGrp="1"/>
          </p:cNvSpPr>
          <p:nvPr>
            <p:ph type="sldNum" sz="quarter" idx="12"/>
          </p:nvPr>
        </p:nvSpPr>
        <p:spPr/>
        <p:txBody>
          <a:bodyPr/>
          <a:lstStyle/>
          <a:p>
            <a:fld id="{546F1353-010A-49F2-B5D7-B535257495A0}" type="slidenum">
              <a:rPr lang="en-US" smtClean="0"/>
              <a:t>6</a:t>
            </a:fld>
            <a:endParaRPr lang="en-US"/>
          </a:p>
        </p:txBody>
      </p:sp>
      <p:pic>
        <p:nvPicPr>
          <p:cNvPr id="4" name="Picture 3">
            <a:extLst>
              <a:ext uri="{FF2B5EF4-FFF2-40B4-BE49-F238E27FC236}">
                <a16:creationId xmlns:a16="http://schemas.microsoft.com/office/drawing/2014/main" id="{30D37F63-D4F4-4BDA-96F2-22BC124831C6}"/>
              </a:ext>
            </a:extLst>
          </p:cNvPr>
          <p:cNvPicPr>
            <a:picLocks noChangeAspect="1"/>
          </p:cNvPicPr>
          <p:nvPr/>
        </p:nvPicPr>
        <p:blipFill>
          <a:blip r:embed="rId2"/>
          <a:stretch>
            <a:fillRect/>
          </a:stretch>
        </p:blipFill>
        <p:spPr>
          <a:xfrm>
            <a:off x="165464" y="882820"/>
            <a:ext cx="8887096" cy="3772268"/>
          </a:xfrm>
          <a:prstGeom prst="rect">
            <a:avLst/>
          </a:prstGeom>
        </p:spPr>
      </p:pic>
    </p:spTree>
    <p:extLst>
      <p:ext uri="{BB962C8B-B14F-4D97-AF65-F5344CB8AC3E}">
        <p14:creationId xmlns:p14="http://schemas.microsoft.com/office/powerpoint/2010/main" val="106177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268EB3-F447-4F5F-9A55-35E66F2C76C9}"/>
              </a:ext>
            </a:extLst>
          </p:cNvPr>
          <p:cNvSpPr>
            <a:spLocks noGrp="1"/>
          </p:cNvSpPr>
          <p:nvPr>
            <p:ph type="sldNum" sz="quarter" idx="12"/>
          </p:nvPr>
        </p:nvSpPr>
        <p:spPr/>
        <p:txBody>
          <a:bodyPr/>
          <a:lstStyle/>
          <a:p>
            <a:fld id="{546F1353-010A-49F2-B5D7-B535257495A0}" type="slidenum">
              <a:rPr lang="en-US" smtClean="0"/>
              <a:t>7</a:t>
            </a:fld>
            <a:endParaRPr lang="en-US"/>
          </a:p>
        </p:txBody>
      </p:sp>
      <p:pic>
        <p:nvPicPr>
          <p:cNvPr id="3" name="Picture 2">
            <a:extLst>
              <a:ext uri="{FF2B5EF4-FFF2-40B4-BE49-F238E27FC236}">
                <a16:creationId xmlns:a16="http://schemas.microsoft.com/office/drawing/2014/main" id="{794E997D-DB04-497A-845C-328316D348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7760" y="938814"/>
            <a:ext cx="7175863" cy="5947954"/>
          </a:xfrm>
          <a:prstGeom prst="rect">
            <a:avLst/>
          </a:prstGeom>
          <a:noFill/>
          <a:ln>
            <a:noFill/>
          </a:ln>
        </p:spPr>
      </p:pic>
      <p:sp>
        <p:nvSpPr>
          <p:cNvPr id="4" name="Title 2">
            <a:extLst>
              <a:ext uri="{FF2B5EF4-FFF2-40B4-BE49-F238E27FC236}">
                <a16:creationId xmlns:a16="http://schemas.microsoft.com/office/drawing/2014/main" id="{0DB1425C-94E9-4867-A9F9-99B77FA5031F}"/>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Video Logs</a:t>
            </a:r>
          </a:p>
        </p:txBody>
      </p:sp>
    </p:spTree>
    <p:extLst>
      <p:ext uri="{BB962C8B-B14F-4D97-AF65-F5344CB8AC3E}">
        <p14:creationId xmlns:p14="http://schemas.microsoft.com/office/powerpoint/2010/main" val="217443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F415FA-5964-4C31-97D3-5168A085086D}"/>
              </a:ext>
            </a:extLst>
          </p:cNvPr>
          <p:cNvSpPr>
            <a:spLocks noGrp="1"/>
          </p:cNvSpPr>
          <p:nvPr>
            <p:ph type="sldNum" sz="quarter" idx="12"/>
          </p:nvPr>
        </p:nvSpPr>
        <p:spPr/>
        <p:txBody>
          <a:bodyPr/>
          <a:lstStyle/>
          <a:p>
            <a:fld id="{546F1353-010A-49F2-B5D7-B535257495A0}" type="slidenum">
              <a:rPr lang="en-US" smtClean="0"/>
              <a:t>8</a:t>
            </a:fld>
            <a:endParaRPr lang="en-US"/>
          </a:p>
        </p:txBody>
      </p:sp>
      <p:pic>
        <p:nvPicPr>
          <p:cNvPr id="3" name="Picture 2">
            <a:extLst>
              <a:ext uri="{FF2B5EF4-FFF2-40B4-BE49-F238E27FC236}">
                <a16:creationId xmlns:a16="http://schemas.microsoft.com/office/drawing/2014/main" id="{EFE982B7-8325-480A-88E5-4B63818C1F41}"/>
              </a:ext>
            </a:extLst>
          </p:cNvPr>
          <p:cNvPicPr/>
          <p:nvPr/>
        </p:nvPicPr>
        <p:blipFill>
          <a:blip r:embed="rId2"/>
          <a:stretch>
            <a:fillRect/>
          </a:stretch>
        </p:blipFill>
        <p:spPr>
          <a:xfrm>
            <a:off x="727166" y="1058093"/>
            <a:ext cx="7789817" cy="5799907"/>
          </a:xfrm>
          <a:prstGeom prst="rect">
            <a:avLst/>
          </a:prstGeom>
        </p:spPr>
      </p:pic>
      <p:sp>
        <p:nvSpPr>
          <p:cNvPr id="4" name="Title 2">
            <a:extLst>
              <a:ext uri="{FF2B5EF4-FFF2-40B4-BE49-F238E27FC236}">
                <a16:creationId xmlns:a16="http://schemas.microsoft.com/office/drawing/2014/main" id="{FA30F3DD-2EED-44DD-916C-628F1BBCAD2C}"/>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Google Earth</a:t>
            </a:r>
          </a:p>
        </p:txBody>
      </p:sp>
    </p:spTree>
    <p:extLst>
      <p:ext uri="{BB962C8B-B14F-4D97-AF65-F5344CB8AC3E}">
        <p14:creationId xmlns:p14="http://schemas.microsoft.com/office/powerpoint/2010/main" val="370983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29E534-1419-4CDF-B629-A2BFC188B1E6}"/>
              </a:ext>
            </a:extLst>
          </p:cNvPr>
          <p:cNvSpPr>
            <a:spLocks noGrp="1"/>
          </p:cNvSpPr>
          <p:nvPr>
            <p:ph type="sldNum" sz="quarter" idx="12"/>
          </p:nvPr>
        </p:nvSpPr>
        <p:spPr/>
        <p:txBody>
          <a:bodyPr/>
          <a:lstStyle/>
          <a:p>
            <a:fld id="{546F1353-010A-49F2-B5D7-B535257495A0}" type="slidenum">
              <a:rPr lang="en-US" smtClean="0"/>
              <a:t>9</a:t>
            </a:fld>
            <a:endParaRPr lang="en-US"/>
          </a:p>
        </p:txBody>
      </p:sp>
      <p:pic>
        <p:nvPicPr>
          <p:cNvPr id="3" name="Picture 2">
            <a:extLst>
              <a:ext uri="{FF2B5EF4-FFF2-40B4-BE49-F238E27FC236}">
                <a16:creationId xmlns:a16="http://schemas.microsoft.com/office/drawing/2014/main" id="{AC12272E-677B-4039-BC1F-CF9F38CB51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8571" y="1119051"/>
            <a:ext cx="7053943" cy="5394960"/>
          </a:xfrm>
          <a:prstGeom prst="rect">
            <a:avLst/>
          </a:prstGeom>
        </p:spPr>
      </p:pic>
      <p:sp>
        <p:nvSpPr>
          <p:cNvPr id="4" name="Title 2">
            <a:extLst>
              <a:ext uri="{FF2B5EF4-FFF2-40B4-BE49-F238E27FC236}">
                <a16:creationId xmlns:a16="http://schemas.microsoft.com/office/drawing/2014/main" id="{8CF522DB-FAB0-49E4-84A6-8A5ABF6EBAED}"/>
              </a:ext>
            </a:extLst>
          </p:cNvPr>
          <p:cNvSpPr txBox="1">
            <a:spLocks/>
          </p:cNvSpPr>
          <p:nvPr/>
        </p:nvSpPr>
        <p:spPr>
          <a:xfrm>
            <a:off x="457200" y="274638"/>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StreetView</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1545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2614</TotalTime>
  <Words>1915</Words>
  <Application>Microsoft Office PowerPoint</Application>
  <PresentationFormat>On-screen Show (4:3)</PresentationFormat>
  <Paragraphs>182</Paragraphs>
  <Slides>40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Lucida Sans Unicode</vt:lpstr>
      <vt:lpstr>Tahoma</vt:lpstr>
      <vt:lpstr>Verdana</vt:lpstr>
      <vt:lpstr>Wingdings 2</vt:lpstr>
      <vt:lpstr>Wingdings 3</vt:lpstr>
      <vt:lpstr>Concourse</vt:lpstr>
      <vt:lpstr>Data Collection &amp;  Crash Data Management</vt:lpstr>
      <vt:lpstr>Sources of Data</vt:lpstr>
      <vt:lpstr>Traditional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Processing</vt:lpstr>
      <vt:lpstr>Video Processing</vt:lpstr>
      <vt:lpstr>Data Users</vt:lpstr>
      <vt:lpstr>Crash Report</vt:lpstr>
      <vt:lpstr>Critical Information</vt:lpstr>
      <vt:lpstr>PowerPoint Presentation</vt:lpstr>
      <vt:lpstr>PowerPoint Presentation</vt:lpstr>
      <vt:lpstr>Location Methods</vt:lpstr>
      <vt:lpstr>PowerPoint Presentation</vt:lpstr>
      <vt:lpstr>PowerPoint Presentation</vt:lpstr>
      <vt:lpstr>GPS System</vt:lpstr>
      <vt:lpstr>PowerPoint Presentation</vt:lpstr>
      <vt:lpstr>Crash Data Storage</vt:lpstr>
      <vt:lpstr>Crash Data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Naturalistic Data (SHRP2)</vt:lpstr>
      <vt:lpstr>What is SHRP 2</vt:lpstr>
      <vt:lpstr>Objectives of SHRP 2</vt:lpstr>
      <vt:lpstr>Equipment</vt:lpstr>
      <vt:lpstr>Locations</vt:lpstr>
      <vt:lpstr>Products of SHRP 2</vt:lpstr>
      <vt:lpstr>Studies produced from SHRP 2</vt:lpstr>
      <vt:lpstr>PowerPoint Presentation</vt:lpstr>
      <vt:lpstr>PowerPoint Presentation</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dlord</dc:creator>
  <cp:lastModifiedBy>Lord, Dominique</cp:lastModifiedBy>
  <cp:revision>184</cp:revision>
  <dcterms:created xsi:type="dcterms:W3CDTF">2005-01-24T03:41:05Z</dcterms:created>
  <dcterms:modified xsi:type="dcterms:W3CDTF">2023-07-16T19:23:32Z</dcterms:modified>
</cp:coreProperties>
</file>