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73" r:id="rId2"/>
    <p:sldId id="303" r:id="rId3"/>
    <p:sldId id="275" r:id="rId4"/>
    <p:sldId id="276" r:id="rId5"/>
    <p:sldId id="321" r:id="rId6"/>
    <p:sldId id="274" r:id="rId7"/>
    <p:sldId id="322" r:id="rId8"/>
    <p:sldId id="319" r:id="rId9"/>
    <p:sldId id="320" r:id="rId10"/>
    <p:sldId id="299" r:id="rId11"/>
    <p:sldId id="300" r:id="rId12"/>
    <p:sldId id="301" r:id="rId13"/>
    <p:sldId id="295" r:id="rId14"/>
    <p:sldId id="315" r:id="rId15"/>
    <p:sldId id="316" r:id="rId16"/>
    <p:sldId id="278" r:id="rId17"/>
    <p:sldId id="302" r:id="rId18"/>
    <p:sldId id="286" r:id="rId19"/>
    <p:sldId id="304" r:id="rId20"/>
    <p:sldId id="305" r:id="rId21"/>
    <p:sldId id="306" r:id="rId22"/>
    <p:sldId id="288" r:id="rId23"/>
    <p:sldId id="307" r:id="rId24"/>
    <p:sldId id="308" r:id="rId25"/>
    <p:sldId id="309" r:id="rId26"/>
    <p:sldId id="297" r:id="rId27"/>
    <p:sldId id="298" r:id="rId28"/>
    <p:sldId id="277" r:id="rId29"/>
    <p:sldId id="312" r:id="rId30"/>
    <p:sldId id="313" r:id="rId31"/>
    <p:sldId id="314" r:id="rId32"/>
    <p:sldId id="282" r:id="rId33"/>
    <p:sldId id="285" r:id="rId34"/>
    <p:sldId id="323" r:id="rId35"/>
    <p:sldId id="289" r:id="rId36"/>
    <p:sldId id="291" r:id="rId37"/>
    <p:sldId id="292" r:id="rId38"/>
    <p:sldId id="293" r:id="rId39"/>
    <p:sldId id="326" r:id="rId40"/>
    <p:sldId id="32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77" d="100"/>
          <a:sy n="77" d="100"/>
        </p:scale>
        <p:origin x="10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E3D7842-50AC-4C11-ACC1-CAA13B0612A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1F863A-DDEE-48A1-BC3E-84234A410EA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FB9970-A892-43E7-87D9-EE1801BCD13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902D4E64-FA9D-4B2A-B08E-E9D905A0BADA}"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695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33CE26-6AFF-4134-8A1E-51B9158CBFCD}"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5636B-F6A8-4A3A-94CB-D1BFCE179EC2}"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8A5337-251A-45F7-9143-4F5E8B886584}"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AA83D35-924A-4237-BF54-2EB321BB993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01B7DEE-717F-4B69-B4D8-1EB13F458E21}"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D531E36-2A1B-4BF7-815A-48338CC545E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2E1594-0AB7-4CEF-9310-38AD89DBBC6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5FB20748-45CA-49BD-B4A1-1AE807EABEE0}"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969A350-035C-412E-B2CF-829C34ECCEB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injuryfacts.nsc.org/all-injuries/costs/guide-to-calculating-costs/data-detail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cyberlaw.stanford.edu/blog/2013/12/human-error-cause-vehicle-crash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normAutofit fontScale="90000"/>
          </a:bodyPr>
          <a:lstStyle/>
          <a:p>
            <a:pPr eaLnBrk="1" hangingPunct="1"/>
            <a:r>
              <a:rPr lang="en-US" dirty="0">
                <a:solidFill>
                  <a:srgbClr val="FF0000"/>
                </a:solidFill>
              </a:rPr>
              <a:t>Crash Contributing </a:t>
            </a:r>
            <a:r>
              <a:rPr lang="en-US" b="1" dirty="0">
                <a:solidFill>
                  <a:srgbClr val="FF0000"/>
                </a:solidFill>
              </a:rPr>
              <a:t>Factors </a:t>
            </a:r>
            <a:r>
              <a:rPr lang="en-US" dirty="0">
                <a:solidFill>
                  <a:srgbClr val="FF0000"/>
                </a:solidFill>
              </a:rPr>
              <a:t>and Traffic Injury Costs</a:t>
            </a:r>
            <a:endParaRPr lang="en-US" b="1" dirty="0">
              <a:solidFill>
                <a:srgbClr val="FF0000"/>
              </a:solidFill>
            </a:endParaRPr>
          </a:p>
        </p:txBody>
      </p:sp>
      <p:sp>
        <p:nvSpPr>
          <p:cNvPr id="2051" name="Rectangle 5"/>
          <p:cNvSpPr>
            <a:spLocks noGrp="1" noChangeArrowheads="1"/>
          </p:cNvSpPr>
          <p:nvPr>
            <p:ph type="subTitle" idx="1"/>
          </p:nvPr>
        </p:nvSpPr>
        <p:spPr/>
        <p:txBody>
          <a:bodyPr/>
          <a:lstStyle/>
          <a:p>
            <a:pPr eaLnBrk="1" hangingPunct="1"/>
            <a:r>
              <a:rPr lang="en-US" dirty="0"/>
              <a:t>Fall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p:txBody>
          <a:bodyPr>
            <a:normAutofit lnSpcReduction="10000"/>
          </a:bodyPr>
          <a:lstStyle/>
          <a:p>
            <a:pPr eaLnBrk="1" hangingPunct="1"/>
            <a:r>
              <a:rPr lang="en-US" sz="2800"/>
              <a:t>Myth: “accident prone” individuals</a:t>
            </a:r>
          </a:p>
          <a:p>
            <a:pPr eaLnBrk="1" hangingPunct="1"/>
            <a:r>
              <a:rPr lang="en-US" sz="2800"/>
              <a:t>Safe and successful operation is influenced by factors: physical, psychological and cognitive.</a:t>
            </a:r>
          </a:p>
          <a:p>
            <a:pPr eaLnBrk="1" hangingPunct="1"/>
            <a:r>
              <a:rPr lang="en-US" sz="2800"/>
              <a:t>“Spare mental capacity”</a:t>
            </a:r>
          </a:p>
          <a:p>
            <a:pPr eaLnBrk="1" hangingPunct="1"/>
            <a:r>
              <a:rPr lang="en-US" sz="2800"/>
              <a:t>Human errors: rule based, knowledge base, and skill based</a:t>
            </a:r>
          </a:p>
          <a:p>
            <a:pPr eaLnBrk="1" hangingPunct="1"/>
            <a:r>
              <a:rPr lang="en-US" sz="2800"/>
              <a:t>Drivers capable of adapting to driving situations: strategic, tactical and operational</a:t>
            </a:r>
          </a:p>
        </p:txBody>
      </p:sp>
      <p:sp>
        <p:nvSpPr>
          <p:cNvPr id="8194" name="Rectangle 2"/>
          <p:cNvSpPr>
            <a:spLocks noGrp="1" noChangeArrowheads="1"/>
          </p:cNvSpPr>
          <p:nvPr>
            <p:ph type="title"/>
          </p:nvPr>
        </p:nvSpPr>
        <p:spPr/>
        <p:txBody>
          <a:bodyPr/>
          <a:lstStyle/>
          <a:p>
            <a:pPr eaLnBrk="1" hangingPunct="1"/>
            <a:r>
              <a:rPr lang="en-US" sz="3600" b="1">
                <a:solidFill>
                  <a:srgbClr val="FF0000"/>
                </a:solidFill>
              </a:rPr>
              <a:t>System Elements: The Road User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27" dur="5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pPr eaLnBrk="1" hangingPunct="1"/>
            <a:r>
              <a:rPr lang="en-US"/>
              <a:t>Design of the vehicle: seats, easy ingress and egress, essential controls within reach</a:t>
            </a:r>
          </a:p>
          <a:p>
            <a:pPr eaLnBrk="1" hangingPunct="1"/>
            <a:r>
              <a:rPr lang="en-US"/>
              <a:t>Vehicle is dynamic device (must be in accordance to driver expectancy)</a:t>
            </a:r>
          </a:p>
          <a:p>
            <a:pPr eaLnBrk="1" hangingPunct="1"/>
            <a:r>
              <a:rPr lang="en-US"/>
              <a:t>Uniformity in operation of controls and displays (not always uniform from one vehicle to the next)  </a:t>
            </a:r>
          </a:p>
        </p:txBody>
      </p:sp>
      <p:sp>
        <p:nvSpPr>
          <p:cNvPr id="9218" name="Rectangle 2"/>
          <p:cNvSpPr>
            <a:spLocks noGrp="1" noChangeArrowheads="1"/>
          </p:cNvSpPr>
          <p:nvPr>
            <p:ph type="title"/>
          </p:nvPr>
        </p:nvSpPr>
        <p:spPr/>
        <p:txBody>
          <a:bodyPr/>
          <a:lstStyle/>
          <a:p>
            <a:pPr eaLnBrk="1" hangingPunct="1"/>
            <a:r>
              <a:rPr lang="en-US" sz="4000" b="1">
                <a:solidFill>
                  <a:srgbClr val="FF0000"/>
                </a:solidFill>
              </a:rPr>
              <a:t>System Elements: The Vehicle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linds(horizontal)">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blinds(horizontal)">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17"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p:txBody>
          <a:bodyPr/>
          <a:lstStyle/>
          <a:p>
            <a:pPr eaLnBrk="1" hangingPunct="1">
              <a:lnSpc>
                <a:spcPct val="90000"/>
              </a:lnSpc>
            </a:pPr>
            <a:r>
              <a:rPr lang="en-US" dirty="0"/>
              <a:t>Uniformity for highway design and traffic control devices</a:t>
            </a:r>
          </a:p>
          <a:p>
            <a:pPr eaLnBrk="1" hangingPunct="1">
              <a:lnSpc>
                <a:spcPct val="90000"/>
              </a:lnSpc>
            </a:pPr>
            <a:r>
              <a:rPr lang="en-US" dirty="0"/>
              <a:t>Provide proper navigational information</a:t>
            </a:r>
          </a:p>
          <a:p>
            <a:pPr eaLnBrk="1" hangingPunct="1">
              <a:lnSpc>
                <a:spcPct val="90000"/>
              </a:lnSpc>
            </a:pPr>
            <a:r>
              <a:rPr lang="en-US" dirty="0"/>
              <a:t>System still not fully adequate</a:t>
            </a:r>
          </a:p>
          <a:p>
            <a:pPr eaLnBrk="1" hangingPunct="1">
              <a:lnSpc>
                <a:spcPct val="90000"/>
              </a:lnSpc>
            </a:pPr>
            <a:r>
              <a:rPr lang="en-US" dirty="0"/>
              <a:t>Research still on-going for understanding the relationship between road design (geometric, control devices, etc.) and safety. Some relationships are better understood than others.</a:t>
            </a:r>
          </a:p>
        </p:txBody>
      </p:sp>
      <p:sp>
        <p:nvSpPr>
          <p:cNvPr id="10242" name="Rectangle 2"/>
          <p:cNvSpPr>
            <a:spLocks noGrp="1" noChangeArrowheads="1"/>
          </p:cNvSpPr>
          <p:nvPr>
            <p:ph type="title"/>
          </p:nvPr>
        </p:nvSpPr>
        <p:spPr/>
        <p:txBody>
          <a:bodyPr/>
          <a:lstStyle/>
          <a:p>
            <a:pPr eaLnBrk="1" hangingPunct="1"/>
            <a:r>
              <a:rPr lang="en-US" b="1">
                <a:solidFill>
                  <a:srgbClr val="FF0000"/>
                </a:solidFill>
              </a:rPr>
              <a:t>System Elements: The Road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linds(horizontal)">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linds(horizontal)">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blinds(horizontal)">
                                      <p:cBhvr>
                                        <p:cTn id="22" dur="5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n-US" b="1">
                <a:solidFill>
                  <a:srgbClr val="FF0000"/>
                </a:solidFill>
              </a:rPr>
              <a:t>Perception and Information Processing</a:t>
            </a:r>
          </a:p>
        </p:txBody>
      </p:sp>
      <p:sp>
        <p:nvSpPr>
          <p:cNvPr id="11267" name="Rectangle 5"/>
          <p:cNvSpPr>
            <a:spLocks noGrp="1" noChangeArrowheads="1"/>
          </p:cNvSpPr>
          <p:nvPr>
            <p:ph type="subTitle" idx="1"/>
          </p:nvPr>
        </p:nvSpPr>
        <p:spPr/>
        <p:txBody>
          <a:bodyPr/>
          <a:lstStyle/>
          <a:p>
            <a:pPr eaLnBrk="1" hangingPunct="1"/>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pPr eaLnBrk="1" hangingPunct="1"/>
            <a:r>
              <a:rPr lang="en-US"/>
              <a:t>Stimulus applied to any sense organs</a:t>
            </a:r>
          </a:p>
          <a:p>
            <a:pPr eaLnBrk="1" hangingPunct="1"/>
            <a:r>
              <a:rPr lang="en-US"/>
              <a:t>For motor vehicles: visual is the most important (also smell, auditory, tactile)</a:t>
            </a:r>
          </a:p>
          <a:p>
            <a:pPr eaLnBrk="1" hangingPunct="1"/>
            <a:r>
              <a:rPr lang="en-US"/>
              <a:t>Some important elements for driving task: color, contrast sensitivity, eye movement depth perception, static visual acuity, etc.</a:t>
            </a:r>
          </a:p>
          <a:p>
            <a:pPr eaLnBrk="1" hangingPunct="1"/>
            <a:endParaRPr lang="en-US"/>
          </a:p>
        </p:txBody>
      </p:sp>
      <p:sp>
        <p:nvSpPr>
          <p:cNvPr id="12290" name="Rectangle 2"/>
          <p:cNvSpPr>
            <a:spLocks noGrp="1" noChangeArrowheads="1"/>
          </p:cNvSpPr>
          <p:nvPr>
            <p:ph type="title"/>
          </p:nvPr>
        </p:nvSpPr>
        <p:spPr/>
        <p:txBody>
          <a:bodyPr/>
          <a:lstStyle/>
          <a:p>
            <a:pPr eaLnBrk="1" hangingPunct="1"/>
            <a:r>
              <a:rPr lang="en-US" b="1">
                <a:solidFill>
                  <a:srgbClr val="FF0000"/>
                </a:solidFill>
              </a:rPr>
              <a:t>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blinds(horizontal)">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blinds(horizontal)">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blinds(horizontal)">
                                      <p:cBhvr>
                                        <p:cTn id="17"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4"/>
          <p:cNvSpPr>
            <a:spLocks noChangeArrowheads="1"/>
          </p:cNvSpPr>
          <p:nvPr/>
        </p:nvSpPr>
        <p:spPr bwMode="auto">
          <a:xfrm>
            <a:off x="4135438" y="4305300"/>
            <a:ext cx="703262" cy="576263"/>
          </a:xfrm>
          <a:prstGeom prst="ellipse">
            <a:avLst/>
          </a:prstGeom>
          <a:noFill/>
          <a:ln w="9525">
            <a:solidFill>
              <a:srgbClr val="FF0000"/>
            </a:solidFill>
            <a:round/>
            <a:headEnd/>
            <a:tailEnd/>
          </a:ln>
        </p:spPr>
        <p:txBody>
          <a:bodyPr wrap="none" anchor="ctr"/>
          <a:lstStyle/>
          <a:p>
            <a:endParaRPr lang="en-US"/>
          </a:p>
        </p:txBody>
      </p:sp>
      <p:sp>
        <p:nvSpPr>
          <p:cNvPr id="13315" name="Freeform 5"/>
          <p:cNvSpPr>
            <a:spLocks/>
          </p:cNvSpPr>
          <p:nvPr/>
        </p:nvSpPr>
        <p:spPr bwMode="auto">
          <a:xfrm flipV="1">
            <a:off x="4284663" y="4303713"/>
            <a:ext cx="414337" cy="61912"/>
          </a:xfrm>
          <a:custGeom>
            <a:avLst/>
            <a:gdLst>
              <a:gd name="T0" fmla="*/ 0 w 186"/>
              <a:gd name="T1" fmla="*/ 0 h 45"/>
              <a:gd name="T2" fmla="*/ 89 w 186"/>
              <a:gd name="T3" fmla="*/ 45 h 45"/>
              <a:gd name="T4" fmla="*/ 186 w 186"/>
              <a:gd name="T5" fmla="*/ 0 h 45"/>
              <a:gd name="T6" fmla="*/ 0 60000 65536"/>
              <a:gd name="T7" fmla="*/ 0 60000 65536"/>
              <a:gd name="T8" fmla="*/ 0 60000 65536"/>
              <a:gd name="T9" fmla="*/ 0 w 186"/>
              <a:gd name="T10" fmla="*/ 0 h 45"/>
              <a:gd name="T11" fmla="*/ 186 w 186"/>
              <a:gd name="T12" fmla="*/ 45 h 45"/>
            </a:gdLst>
            <a:ahLst/>
            <a:cxnLst>
              <a:cxn ang="T6">
                <a:pos x="T0" y="T1"/>
              </a:cxn>
              <a:cxn ang="T7">
                <a:pos x="T2" y="T3"/>
              </a:cxn>
              <a:cxn ang="T8">
                <a:pos x="T4" y="T5"/>
              </a:cxn>
            </a:cxnLst>
            <a:rect l="T9" t="T10" r="T11" b="T12"/>
            <a:pathLst>
              <a:path w="186" h="45">
                <a:moveTo>
                  <a:pt x="0" y="0"/>
                </a:moveTo>
                <a:cubicBezTo>
                  <a:pt x="29" y="22"/>
                  <a:pt x="58" y="45"/>
                  <a:pt x="89" y="45"/>
                </a:cubicBezTo>
                <a:cubicBezTo>
                  <a:pt x="120" y="45"/>
                  <a:pt x="153" y="22"/>
                  <a:pt x="186" y="0"/>
                </a:cubicBezTo>
              </a:path>
            </a:pathLst>
          </a:custGeom>
          <a:solidFill>
            <a:schemeClr val="tx1"/>
          </a:solidFill>
          <a:ln w="9525">
            <a:solidFill>
              <a:schemeClr val="tx1"/>
            </a:solidFill>
            <a:round/>
            <a:headEnd/>
            <a:tailEnd/>
          </a:ln>
        </p:spPr>
        <p:txBody>
          <a:bodyPr/>
          <a:lstStyle/>
          <a:p>
            <a:endParaRPr lang="en-US"/>
          </a:p>
        </p:txBody>
      </p:sp>
      <p:sp>
        <p:nvSpPr>
          <p:cNvPr id="13316" name="Line 6"/>
          <p:cNvSpPr>
            <a:spLocks noChangeShapeType="1"/>
          </p:cNvSpPr>
          <p:nvPr/>
        </p:nvSpPr>
        <p:spPr bwMode="auto">
          <a:xfrm flipH="1" flipV="1">
            <a:off x="2387600" y="1917700"/>
            <a:ext cx="1841500" cy="2463800"/>
          </a:xfrm>
          <a:prstGeom prst="line">
            <a:avLst/>
          </a:prstGeom>
          <a:noFill/>
          <a:ln w="9525">
            <a:solidFill>
              <a:srgbClr val="FF0000"/>
            </a:solidFill>
            <a:round/>
            <a:headEnd/>
            <a:tailEnd/>
          </a:ln>
        </p:spPr>
        <p:txBody>
          <a:bodyPr/>
          <a:lstStyle/>
          <a:p>
            <a:endParaRPr lang="en-US"/>
          </a:p>
        </p:txBody>
      </p:sp>
      <p:sp>
        <p:nvSpPr>
          <p:cNvPr id="13317" name="Line 7"/>
          <p:cNvSpPr>
            <a:spLocks noChangeShapeType="1"/>
          </p:cNvSpPr>
          <p:nvPr/>
        </p:nvSpPr>
        <p:spPr bwMode="auto">
          <a:xfrm flipV="1">
            <a:off x="4737100" y="1663700"/>
            <a:ext cx="2565400" cy="2705100"/>
          </a:xfrm>
          <a:prstGeom prst="line">
            <a:avLst/>
          </a:prstGeom>
          <a:noFill/>
          <a:ln w="9525">
            <a:solidFill>
              <a:srgbClr val="FF0000"/>
            </a:solidFill>
            <a:round/>
            <a:headEnd/>
            <a:tailEnd/>
          </a:ln>
        </p:spPr>
        <p:txBody>
          <a:bodyPr/>
          <a:lstStyle/>
          <a:p>
            <a:endParaRPr lang="en-US"/>
          </a:p>
        </p:txBody>
      </p:sp>
      <p:sp>
        <p:nvSpPr>
          <p:cNvPr id="13318" name="Line 8"/>
          <p:cNvSpPr>
            <a:spLocks noChangeShapeType="1"/>
          </p:cNvSpPr>
          <p:nvPr/>
        </p:nvSpPr>
        <p:spPr bwMode="auto">
          <a:xfrm flipH="1" flipV="1">
            <a:off x="4013200" y="1854200"/>
            <a:ext cx="357188" cy="2473325"/>
          </a:xfrm>
          <a:prstGeom prst="line">
            <a:avLst/>
          </a:prstGeom>
          <a:noFill/>
          <a:ln w="9525">
            <a:solidFill>
              <a:srgbClr val="FF0000"/>
            </a:solidFill>
            <a:round/>
            <a:headEnd/>
            <a:tailEnd/>
          </a:ln>
        </p:spPr>
        <p:txBody>
          <a:bodyPr/>
          <a:lstStyle/>
          <a:p>
            <a:endParaRPr lang="en-US"/>
          </a:p>
        </p:txBody>
      </p:sp>
      <p:sp>
        <p:nvSpPr>
          <p:cNvPr id="13319" name="Line 9"/>
          <p:cNvSpPr>
            <a:spLocks noChangeShapeType="1"/>
          </p:cNvSpPr>
          <p:nvPr/>
        </p:nvSpPr>
        <p:spPr bwMode="auto">
          <a:xfrm flipV="1">
            <a:off x="4625975" y="1879600"/>
            <a:ext cx="530225" cy="2451100"/>
          </a:xfrm>
          <a:prstGeom prst="line">
            <a:avLst/>
          </a:prstGeom>
          <a:noFill/>
          <a:ln w="9525">
            <a:solidFill>
              <a:srgbClr val="FF0000"/>
            </a:solidFill>
            <a:round/>
            <a:headEnd/>
            <a:tailEnd/>
          </a:ln>
        </p:spPr>
        <p:txBody>
          <a:bodyPr/>
          <a:lstStyle/>
          <a:p>
            <a:endParaRPr lang="en-US"/>
          </a:p>
        </p:txBody>
      </p:sp>
      <p:sp>
        <p:nvSpPr>
          <p:cNvPr id="13320" name="Line 10"/>
          <p:cNvSpPr>
            <a:spLocks noChangeShapeType="1"/>
          </p:cNvSpPr>
          <p:nvPr/>
        </p:nvSpPr>
        <p:spPr bwMode="auto">
          <a:xfrm flipV="1">
            <a:off x="3022600" y="3949700"/>
            <a:ext cx="1066800" cy="1257300"/>
          </a:xfrm>
          <a:prstGeom prst="line">
            <a:avLst/>
          </a:prstGeom>
          <a:noFill/>
          <a:ln w="9525">
            <a:solidFill>
              <a:srgbClr val="FF0000"/>
            </a:solidFill>
            <a:round/>
            <a:headEnd/>
            <a:tailEnd type="triangle" w="med" len="med"/>
          </a:ln>
        </p:spPr>
        <p:txBody>
          <a:bodyPr/>
          <a:lstStyle/>
          <a:p>
            <a:endParaRPr lang="en-US"/>
          </a:p>
        </p:txBody>
      </p:sp>
      <p:sp>
        <p:nvSpPr>
          <p:cNvPr id="13321" name="Text Box 11"/>
          <p:cNvSpPr txBox="1">
            <a:spLocks noChangeArrowheads="1"/>
          </p:cNvSpPr>
          <p:nvPr/>
        </p:nvSpPr>
        <p:spPr bwMode="auto">
          <a:xfrm>
            <a:off x="2273300" y="5270500"/>
            <a:ext cx="24130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latin typeface="Tahoma" pitchFamily="34" charset="0"/>
              </a:rPr>
              <a:t>60</a:t>
            </a:r>
            <a:r>
              <a:rPr lang="en-US" sz="2400" baseline="30000">
                <a:solidFill>
                  <a:srgbClr val="FF0000"/>
                </a:solidFill>
                <a:latin typeface="Tahoma" pitchFamily="34" charset="0"/>
              </a:rPr>
              <a:t>o</a:t>
            </a:r>
            <a:r>
              <a:rPr lang="en-US" sz="2400">
                <a:solidFill>
                  <a:srgbClr val="FF0000"/>
                </a:solidFill>
                <a:latin typeface="Tahoma" pitchFamily="34" charset="0"/>
              </a:rPr>
              <a:t> Visual Cone</a:t>
            </a:r>
          </a:p>
        </p:txBody>
      </p:sp>
      <p:sp>
        <p:nvSpPr>
          <p:cNvPr id="13322" name="Line 12"/>
          <p:cNvSpPr>
            <a:spLocks noChangeShapeType="1"/>
          </p:cNvSpPr>
          <p:nvPr/>
        </p:nvSpPr>
        <p:spPr bwMode="auto">
          <a:xfrm flipV="1">
            <a:off x="3429000" y="3873500"/>
            <a:ext cx="1676400" cy="1397000"/>
          </a:xfrm>
          <a:prstGeom prst="line">
            <a:avLst/>
          </a:prstGeom>
          <a:noFill/>
          <a:ln w="9525">
            <a:solidFill>
              <a:srgbClr val="FF0000"/>
            </a:solidFill>
            <a:round/>
            <a:headEnd/>
            <a:tailEnd type="triangle" w="med" len="med"/>
          </a:ln>
        </p:spPr>
        <p:txBody>
          <a:bodyPr/>
          <a:lstStyle/>
          <a:p>
            <a:endParaRPr lang="en-US"/>
          </a:p>
        </p:txBody>
      </p:sp>
      <p:sp>
        <p:nvSpPr>
          <p:cNvPr id="13323" name="Text Box 13"/>
          <p:cNvSpPr txBox="1">
            <a:spLocks noChangeArrowheads="1"/>
          </p:cNvSpPr>
          <p:nvPr/>
        </p:nvSpPr>
        <p:spPr bwMode="auto">
          <a:xfrm>
            <a:off x="4991100" y="5207000"/>
            <a:ext cx="24130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latin typeface="Tahoma" pitchFamily="34" charset="0"/>
              </a:rPr>
              <a:t>10</a:t>
            </a:r>
            <a:r>
              <a:rPr lang="en-US" sz="2400" baseline="30000">
                <a:solidFill>
                  <a:srgbClr val="FF0000"/>
                </a:solidFill>
                <a:latin typeface="Tahoma" pitchFamily="34" charset="0"/>
              </a:rPr>
              <a:t>o</a:t>
            </a:r>
            <a:r>
              <a:rPr lang="en-US" sz="2400">
                <a:solidFill>
                  <a:srgbClr val="FF0000"/>
                </a:solidFill>
                <a:latin typeface="Tahoma" pitchFamily="34" charset="0"/>
              </a:rPr>
              <a:t> Detection</a:t>
            </a:r>
          </a:p>
        </p:txBody>
      </p:sp>
      <p:sp>
        <p:nvSpPr>
          <p:cNvPr id="13324" name="Line 14"/>
          <p:cNvSpPr>
            <a:spLocks noChangeShapeType="1"/>
          </p:cNvSpPr>
          <p:nvPr/>
        </p:nvSpPr>
        <p:spPr bwMode="auto">
          <a:xfrm flipH="1" flipV="1">
            <a:off x="4559300" y="3327400"/>
            <a:ext cx="1016000" cy="1955800"/>
          </a:xfrm>
          <a:prstGeom prst="line">
            <a:avLst/>
          </a:prstGeom>
          <a:noFill/>
          <a:ln w="9525">
            <a:solidFill>
              <a:srgbClr val="FF0000"/>
            </a:solidFill>
            <a:round/>
            <a:headEnd/>
            <a:tailEnd type="triangle" w="med" len="med"/>
          </a:ln>
        </p:spPr>
        <p:txBody>
          <a:bodyPr/>
          <a:lstStyle/>
          <a:p>
            <a:endParaRPr lang="en-US"/>
          </a:p>
        </p:txBody>
      </p:sp>
      <p:sp>
        <p:nvSpPr>
          <p:cNvPr id="13325" name="Text Box 15"/>
          <p:cNvSpPr txBox="1">
            <a:spLocks noChangeArrowheads="1"/>
          </p:cNvSpPr>
          <p:nvPr/>
        </p:nvSpPr>
        <p:spPr bwMode="auto">
          <a:xfrm>
            <a:off x="4051300" y="4929188"/>
            <a:ext cx="846138" cy="457200"/>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FF0000"/>
                </a:solidFill>
                <a:latin typeface="Tahoma" pitchFamily="34" charset="0"/>
              </a:rPr>
              <a:t>Eye</a:t>
            </a:r>
          </a:p>
        </p:txBody>
      </p:sp>
      <p:sp>
        <p:nvSpPr>
          <p:cNvPr id="13326" name="Rectangle 16"/>
          <p:cNvSpPr>
            <a:spLocks noChangeArrowheads="1"/>
          </p:cNvSpPr>
          <p:nvPr/>
        </p:nvSpPr>
        <p:spPr bwMode="auto">
          <a:xfrm>
            <a:off x="457200" y="292100"/>
            <a:ext cx="8229600" cy="1384300"/>
          </a:xfrm>
          <a:prstGeom prst="rect">
            <a:avLst/>
          </a:prstGeom>
          <a:noFill/>
          <a:ln w="9525">
            <a:noFill/>
            <a:miter lim="800000"/>
            <a:headEnd/>
            <a:tailEnd/>
          </a:ln>
        </p:spPr>
        <p:txBody>
          <a:bodyPr anchor="ctr"/>
          <a:lstStyle/>
          <a:p>
            <a:pPr algn="ctr"/>
            <a:r>
              <a:rPr lang="en-US" sz="4400" b="1">
                <a:solidFill>
                  <a:srgbClr val="FF0000"/>
                </a:solidFill>
              </a:rPr>
              <a:t>Fields of View</a:t>
            </a:r>
          </a:p>
        </p:txBody>
      </p:sp>
      <p:sp>
        <p:nvSpPr>
          <p:cNvPr id="13327" name="Line 17"/>
          <p:cNvSpPr>
            <a:spLocks noChangeShapeType="1"/>
          </p:cNvSpPr>
          <p:nvPr/>
        </p:nvSpPr>
        <p:spPr bwMode="auto">
          <a:xfrm>
            <a:off x="4732338" y="4368800"/>
            <a:ext cx="3932237" cy="0"/>
          </a:xfrm>
          <a:prstGeom prst="line">
            <a:avLst/>
          </a:prstGeom>
          <a:noFill/>
          <a:ln w="9525">
            <a:solidFill>
              <a:schemeClr val="tx1"/>
            </a:solidFill>
            <a:prstDash val="sysDot"/>
            <a:round/>
            <a:headEnd/>
            <a:tailEnd/>
          </a:ln>
        </p:spPr>
        <p:txBody>
          <a:bodyPr/>
          <a:lstStyle/>
          <a:p>
            <a:endParaRPr lang="en-US"/>
          </a:p>
        </p:txBody>
      </p:sp>
      <p:sp>
        <p:nvSpPr>
          <p:cNvPr id="13328" name="Line 18"/>
          <p:cNvSpPr>
            <a:spLocks noChangeShapeType="1"/>
          </p:cNvSpPr>
          <p:nvPr/>
        </p:nvSpPr>
        <p:spPr bwMode="auto">
          <a:xfrm flipH="1">
            <a:off x="609600" y="4368800"/>
            <a:ext cx="3556000" cy="0"/>
          </a:xfrm>
          <a:prstGeom prst="line">
            <a:avLst/>
          </a:prstGeom>
          <a:noFill/>
          <a:ln w="9525">
            <a:solidFill>
              <a:schemeClr val="tx1"/>
            </a:solidFill>
            <a:prstDash val="sysDot"/>
            <a:round/>
            <a:headEnd/>
            <a:tailEnd/>
          </a:ln>
        </p:spPr>
        <p:txBody>
          <a:bodyPr/>
          <a:lstStyle/>
          <a:p>
            <a:endParaRPr lang="en-US"/>
          </a:p>
        </p:txBody>
      </p:sp>
      <p:sp>
        <p:nvSpPr>
          <p:cNvPr id="13329" name="Text Box 19"/>
          <p:cNvSpPr txBox="1">
            <a:spLocks noChangeArrowheads="1"/>
          </p:cNvSpPr>
          <p:nvPr/>
        </p:nvSpPr>
        <p:spPr bwMode="auto">
          <a:xfrm>
            <a:off x="350838" y="4567238"/>
            <a:ext cx="24130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latin typeface="Tahoma" pitchFamily="34" charset="0"/>
              </a:rPr>
              <a:t>Peripheral vision</a:t>
            </a:r>
          </a:p>
        </p:txBody>
      </p:sp>
      <p:sp>
        <p:nvSpPr>
          <p:cNvPr id="13330" name="Line 20"/>
          <p:cNvSpPr>
            <a:spLocks noChangeShapeType="1"/>
          </p:cNvSpPr>
          <p:nvPr/>
        </p:nvSpPr>
        <p:spPr bwMode="auto">
          <a:xfrm flipV="1">
            <a:off x="1379538" y="4035425"/>
            <a:ext cx="768350" cy="579438"/>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2_2"/>
          <p:cNvPicPr>
            <a:picLocks noChangeAspect="1" noChangeArrowheads="1"/>
          </p:cNvPicPr>
          <p:nvPr/>
        </p:nvPicPr>
        <p:blipFill>
          <a:blip r:embed="rId2" cstate="print"/>
          <a:srcRect/>
          <a:stretch>
            <a:fillRect/>
          </a:stretch>
        </p:blipFill>
        <p:spPr bwMode="auto">
          <a:xfrm>
            <a:off x="2789238" y="1325563"/>
            <a:ext cx="3471862" cy="5156200"/>
          </a:xfrm>
          <a:prstGeom prst="rect">
            <a:avLst/>
          </a:prstGeom>
          <a:noFill/>
          <a:ln w="9525">
            <a:noFill/>
            <a:miter lim="800000"/>
            <a:headEnd/>
            <a:tailEnd/>
          </a:ln>
        </p:spPr>
      </p:pic>
      <p:sp>
        <p:nvSpPr>
          <p:cNvPr id="16387" name="Rectangle 3"/>
          <p:cNvSpPr>
            <a:spLocks noChangeArrowheads="1"/>
          </p:cNvSpPr>
          <p:nvPr/>
        </p:nvSpPr>
        <p:spPr bwMode="auto">
          <a:xfrm>
            <a:off x="428625" y="0"/>
            <a:ext cx="8229600" cy="1384300"/>
          </a:xfrm>
          <a:prstGeom prst="rect">
            <a:avLst/>
          </a:prstGeom>
          <a:noFill/>
          <a:ln w="9525">
            <a:noFill/>
            <a:miter lim="800000"/>
            <a:headEnd/>
            <a:tailEnd/>
          </a:ln>
        </p:spPr>
        <p:txBody>
          <a:bodyPr anchor="ctr"/>
          <a:lstStyle/>
          <a:p>
            <a:pPr algn="ctr"/>
            <a:r>
              <a:rPr lang="en-US" sz="4400" b="1">
                <a:solidFill>
                  <a:srgbClr val="FF0000"/>
                </a:solidFill>
              </a:rPr>
              <a:t>Judgment of Spacing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96913" y="333375"/>
            <a:ext cx="8024812"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FF0000"/>
                </a:solidFill>
                <a:latin typeface="Tahoma" pitchFamily="34" charset="0"/>
              </a:rPr>
              <a:t>Stages of Perception-Response Time</a:t>
            </a:r>
          </a:p>
        </p:txBody>
      </p:sp>
      <p:sp>
        <p:nvSpPr>
          <p:cNvPr id="18435" name="Text Box 5"/>
          <p:cNvSpPr txBox="1">
            <a:spLocks noChangeArrowheads="1"/>
          </p:cNvSpPr>
          <p:nvPr/>
        </p:nvSpPr>
        <p:spPr bwMode="auto">
          <a:xfrm>
            <a:off x="2382838" y="1365250"/>
            <a:ext cx="4151312" cy="588963"/>
          </a:xfrm>
          <a:prstGeom prst="rect">
            <a:avLst/>
          </a:prstGeom>
          <a:noFill/>
          <a:ln w="9525">
            <a:solidFill>
              <a:srgbClr val="FF0000"/>
            </a:solidFill>
            <a:miter lim="800000"/>
            <a:headEnd/>
            <a:tailEnd/>
          </a:ln>
        </p:spPr>
        <p:txBody>
          <a:bodyPr>
            <a:spAutoFit/>
          </a:bodyPr>
          <a:lstStyle/>
          <a:p>
            <a:pPr algn="ctr" eaLnBrk="0" hangingPunct="0">
              <a:spcBef>
                <a:spcPct val="50000"/>
              </a:spcBef>
            </a:pPr>
            <a:r>
              <a:rPr lang="en-US" sz="3200" b="1">
                <a:solidFill>
                  <a:srgbClr val="FF0000"/>
                </a:solidFill>
                <a:latin typeface="Tahoma" pitchFamily="34" charset="0"/>
              </a:rPr>
              <a:t>Detection</a:t>
            </a:r>
          </a:p>
        </p:txBody>
      </p:sp>
      <p:sp>
        <p:nvSpPr>
          <p:cNvPr id="18436" name="Text Box 6"/>
          <p:cNvSpPr txBox="1">
            <a:spLocks noChangeArrowheads="1"/>
          </p:cNvSpPr>
          <p:nvPr/>
        </p:nvSpPr>
        <p:spPr bwMode="auto">
          <a:xfrm>
            <a:off x="2384425" y="2519363"/>
            <a:ext cx="4151313" cy="588962"/>
          </a:xfrm>
          <a:prstGeom prst="rect">
            <a:avLst/>
          </a:prstGeom>
          <a:noFill/>
          <a:ln w="9525">
            <a:solidFill>
              <a:srgbClr val="FF0000"/>
            </a:solidFill>
            <a:miter lim="800000"/>
            <a:headEnd/>
            <a:tailEnd/>
          </a:ln>
        </p:spPr>
        <p:txBody>
          <a:bodyPr>
            <a:spAutoFit/>
          </a:bodyPr>
          <a:lstStyle/>
          <a:p>
            <a:pPr algn="ctr" eaLnBrk="0" hangingPunct="0">
              <a:spcBef>
                <a:spcPct val="50000"/>
              </a:spcBef>
            </a:pPr>
            <a:r>
              <a:rPr lang="en-US" sz="3200" b="1">
                <a:solidFill>
                  <a:srgbClr val="FF0000"/>
                </a:solidFill>
                <a:latin typeface="Tahoma" pitchFamily="34" charset="0"/>
              </a:rPr>
              <a:t>Identification</a:t>
            </a:r>
          </a:p>
        </p:txBody>
      </p:sp>
      <p:sp>
        <p:nvSpPr>
          <p:cNvPr id="18437" name="Text Box 7"/>
          <p:cNvSpPr txBox="1">
            <a:spLocks noChangeArrowheads="1"/>
          </p:cNvSpPr>
          <p:nvPr/>
        </p:nvSpPr>
        <p:spPr bwMode="auto">
          <a:xfrm>
            <a:off x="2382838" y="3783013"/>
            <a:ext cx="4151312" cy="588962"/>
          </a:xfrm>
          <a:prstGeom prst="rect">
            <a:avLst/>
          </a:prstGeom>
          <a:noFill/>
          <a:ln w="9525">
            <a:solidFill>
              <a:srgbClr val="FF0000"/>
            </a:solidFill>
            <a:miter lim="800000"/>
            <a:headEnd/>
            <a:tailEnd/>
          </a:ln>
        </p:spPr>
        <p:txBody>
          <a:bodyPr>
            <a:spAutoFit/>
          </a:bodyPr>
          <a:lstStyle/>
          <a:p>
            <a:pPr algn="ctr" eaLnBrk="0" hangingPunct="0">
              <a:spcBef>
                <a:spcPct val="50000"/>
              </a:spcBef>
            </a:pPr>
            <a:r>
              <a:rPr lang="en-US" sz="3200" b="1">
                <a:solidFill>
                  <a:srgbClr val="FF0000"/>
                </a:solidFill>
                <a:latin typeface="Tahoma" pitchFamily="34" charset="0"/>
              </a:rPr>
              <a:t>Decision</a:t>
            </a:r>
          </a:p>
        </p:txBody>
      </p:sp>
      <p:sp>
        <p:nvSpPr>
          <p:cNvPr id="18438" name="Text Box 8"/>
          <p:cNvSpPr txBox="1">
            <a:spLocks noChangeArrowheads="1"/>
          </p:cNvSpPr>
          <p:nvPr/>
        </p:nvSpPr>
        <p:spPr bwMode="auto">
          <a:xfrm>
            <a:off x="2384425" y="5059363"/>
            <a:ext cx="4151313" cy="588962"/>
          </a:xfrm>
          <a:prstGeom prst="rect">
            <a:avLst/>
          </a:prstGeom>
          <a:noFill/>
          <a:ln w="9525">
            <a:solidFill>
              <a:srgbClr val="FF0000"/>
            </a:solidFill>
            <a:miter lim="800000"/>
            <a:headEnd/>
            <a:tailEnd/>
          </a:ln>
        </p:spPr>
        <p:txBody>
          <a:bodyPr>
            <a:spAutoFit/>
          </a:bodyPr>
          <a:lstStyle/>
          <a:p>
            <a:pPr algn="ctr" eaLnBrk="0" hangingPunct="0">
              <a:spcBef>
                <a:spcPct val="50000"/>
              </a:spcBef>
            </a:pPr>
            <a:r>
              <a:rPr lang="en-US" sz="3200" b="1">
                <a:solidFill>
                  <a:srgbClr val="FF0000"/>
                </a:solidFill>
                <a:latin typeface="Tahoma" pitchFamily="34" charset="0"/>
              </a:rPr>
              <a:t>Response</a:t>
            </a:r>
          </a:p>
        </p:txBody>
      </p:sp>
      <p:sp>
        <p:nvSpPr>
          <p:cNvPr id="18439" name="Line 9"/>
          <p:cNvSpPr>
            <a:spLocks noChangeShapeType="1"/>
          </p:cNvSpPr>
          <p:nvPr/>
        </p:nvSpPr>
        <p:spPr bwMode="auto">
          <a:xfrm>
            <a:off x="4459288" y="2017713"/>
            <a:ext cx="0" cy="361950"/>
          </a:xfrm>
          <a:prstGeom prst="line">
            <a:avLst/>
          </a:prstGeom>
          <a:noFill/>
          <a:ln w="9525">
            <a:solidFill>
              <a:schemeClr val="tx1"/>
            </a:solidFill>
            <a:round/>
            <a:headEnd/>
            <a:tailEnd type="triangle" w="med" len="med"/>
          </a:ln>
        </p:spPr>
        <p:txBody>
          <a:bodyPr/>
          <a:lstStyle/>
          <a:p>
            <a:endParaRPr lang="en-US"/>
          </a:p>
        </p:txBody>
      </p:sp>
      <p:sp>
        <p:nvSpPr>
          <p:cNvPr id="18440" name="Line 10"/>
          <p:cNvSpPr>
            <a:spLocks noChangeShapeType="1"/>
          </p:cNvSpPr>
          <p:nvPr/>
        </p:nvSpPr>
        <p:spPr bwMode="auto">
          <a:xfrm>
            <a:off x="4459288" y="3230563"/>
            <a:ext cx="0" cy="361950"/>
          </a:xfrm>
          <a:prstGeom prst="line">
            <a:avLst/>
          </a:prstGeom>
          <a:noFill/>
          <a:ln w="9525">
            <a:solidFill>
              <a:schemeClr val="tx1"/>
            </a:solidFill>
            <a:round/>
            <a:headEnd/>
            <a:tailEnd type="triangle" w="med" len="med"/>
          </a:ln>
        </p:spPr>
        <p:txBody>
          <a:bodyPr/>
          <a:lstStyle/>
          <a:p>
            <a:endParaRPr lang="en-US"/>
          </a:p>
        </p:txBody>
      </p:sp>
      <p:sp>
        <p:nvSpPr>
          <p:cNvPr id="18441" name="Line 11"/>
          <p:cNvSpPr>
            <a:spLocks noChangeShapeType="1"/>
          </p:cNvSpPr>
          <p:nvPr/>
        </p:nvSpPr>
        <p:spPr bwMode="auto">
          <a:xfrm>
            <a:off x="4459288" y="4535488"/>
            <a:ext cx="0" cy="36195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ure 2_10"/>
          <p:cNvPicPr>
            <a:picLocks noChangeAspect="1" noChangeArrowheads="1"/>
          </p:cNvPicPr>
          <p:nvPr/>
        </p:nvPicPr>
        <p:blipFill>
          <a:blip r:embed="rId2" cstate="print"/>
          <a:srcRect/>
          <a:stretch>
            <a:fillRect/>
          </a:stretch>
        </p:blipFill>
        <p:spPr bwMode="auto">
          <a:xfrm>
            <a:off x="657225" y="1049338"/>
            <a:ext cx="8221663" cy="5637212"/>
          </a:xfrm>
          <a:prstGeom prst="rect">
            <a:avLst/>
          </a:prstGeom>
          <a:noFill/>
          <a:ln w="9525">
            <a:noFill/>
            <a:miter lim="800000"/>
            <a:headEnd/>
            <a:tailEnd/>
          </a:ln>
        </p:spPr>
      </p:pic>
      <p:sp>
        <p:nvSpPr>
          <p:cNvPr id="19459" name="Text Box 3"/>
          <p:cNvSpPr txBox="1">
            <a:spLocks noChangeArrowheads="1"/>
          </p:cNvSpPr>
          <p:nvPr/>
        </p:nvSpPr>
        <p:spPr bwMode="auto">
          <a:xfrm>
            <a:off x="696913" y="333375"/>
            <a:ext cx="8024812"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FF0000"/>
                </a:solidFill>
                <a:latin typeface="Tahoma" pitchFamily="34" charset="0"/>
              </a:rPr>
              <a:t>Deduced Perception-Response Time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pPr eaLnBrk="1" hangingPunct="1"/>
            <a:r>
              <a:rPr lang="en-US"/>
              <a:t>Detection</a:t>
            </a:r>
          </a:p>
          <a:p>
            <a:pPr lvl="1" eaLnBrk="1" hangingPunct="1"/>
            <a:r>
              <a:rPr lang="en-US"/>
              <a:t>Object conspicuity</a:t>
            </a:r>
          </a:p>
          <a:p>
            <a:pPr lvl="1" eaLnBrk="1" hangingPunct="1"/>
            <a:r>
              <a:rPr lang="en-US"/>
              <a:t>Amount of information being processed by the driver</a:t>
            </a:r>
          </a:p>
          <a:p>
            <a:pPr eaLnBrk="1" hangingPunct="1"/>
            <a:r>
              <a:rPr lang="en-US"/>
              <a:t>Identification</a:t>
            </a:r>
          </a:p>
          <a:p>
            <a:pPr lvl="1" eaLnBrk="1" hangingPunct="1"/>
            <a:r>
              <a:rPr lang="en-US"/>
              <a:t>Poor visibility: nighttime and fog</a:t>
            </a:r>
          </a:p>
          <a:p>
            <a:pPr lvl="1" eaLnBrk="1" hangingPunct="1"/>
            <a:r>
              <a:rPr lang="en-US"/>
              <a:t>Speed and trajectory of the potential hazard</a:t>
            </a:r>
          </a:p>
        </p:txBody>
      </p:sp>
      <p:sp>
        <p:nvSpPr>
          <p:cNvPr id="21506" name="Rectangle 2"/>
          <p:cNvSpPr>
            <a:spLocks noGrp="1" noChangeArrowheads="1"/>
          </p:cNvSpPr>
          <p:nvPr>
            <p:ph type="title"/>
          </p:nvPr>
        </p:nvSpPr>
        <p:spPr/>
        <p:txBody>
          <a:bodyPr/>
          <a:lstStyle/>
          <a:p>
            <a:pPr eaLnBrk="1" hangingPunct="1"/>
            <a:r>
              <a:rPr lang="en-US" b="1">
                <a:solidFill>
                  <a:srgbClr val="FF0000"/>
                </a:solidFill>
              </a:rPr>
              <a:t>Factors Affecting PRT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0" dur="500"/>
                                        <p:tgtEl>
                                          <p:spTgt spid="9728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3" dur="500"/>
                                        <p:tgtEl>
                                          <p:spTgt spid="9728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18" dur="500"/>
                                        <p:tgtEl>
                                          <p:spTgt spid="9728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1" dur="500"/>
                                        <p:tgtEl>
                                          <p:spTgt spid="9728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7283">
                                            <p:txEl>
                                              <p:pRg st="5" end="5"/>
                                            </p:txEl>
                                          </p:spTgt>
                                        </p:tgtEl>
                                        <p:attrNameLst>
                                          <p:attrName>style.visibility</p:attrName>
                                        </p:attrNameLst>
                                      </p:cBhvr>
                                      <p:to>
                                        <p:strVal val="visible"/>
                                      </p:to>
                                    </p:set>
                                    <p:animEffect transition="in" filter="blinds(horizontal)">
                                      <p:cBhvr>
                                        <p:cTn id="24" dur="500"/>
                                        <p:tgtEl>
                                          <p:spTgt spid="97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335088" y="393700"/>
            <a:ext cx="6472237" cy="6413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FF0000"/>
                </a:solidFill>
                <a:latin typeface="Tahoma" pitchFamily="34" charset="0"/>
              </a:rPr>
              <a:t>Important Resources</a:t>
            </a:r>
          </a:p>
        </p:txBody>
      </p:sp>
      <p:sp>
        <p:nvSpPr>
          <p:cNvPr id="3" name="Rectangle 2">
            <a:extLst>
              <a:ext uri="{FF2B5EF4-FFF2-40B4-BE49-F238E27FC236}">
                <a16:creationId xmlns:a16="http://schemas.microsoft.com/office/drawing/2014/main" id="{B56F7ED7-3B23-4486-B9C8-195744B78A08}"/>
              </a:ext>
            </a:extLst>
          </p:cNvPr>
          <p:cNvSpPr/>
          <p:nvPr/>
        </p:nvSpPr>
        <p:spPr>
          <a:xfrm>
            <a:off x="152401" y="1420870"/>
            <a:ext cx="8721634" cy="4626908"/>
          </a:xfrm>
          <a:prstGeom prst="rect">
            <a:avLst/>
          </a:prstGeom>
        </p:spPr>
        <p:txBody>
          <a:bodyPr wrap="square">
            <a:spAutoFit/>
          </a:bodyPr>
          <a:lstStyle/>
          <a:p>
            <a:pPr marL="0" marR="0">
              <a:lnSpc>
                <a:spcPct val="107000"/>
              </a:lnSpc>
              <a:spcBef>
                <a:spcPts val="0"/>
              </a:spcBef>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Evans, L. (2004) </a:t>
            </a:r>
            <a:r>
              <a:rPr lang="en-US" sz="2400" b="1" i="1" dirty="0">
                <a:latin typeface="Calibri" panose="020F0502020204030204" pitchFamily="34" charset="0"/>
                <a:ea typeface="Calibri" panose="020F0502020204030204" pitchFamily="34" charset="0"/>
                <a:cs typeface="Times New Roman" panose="02020603050405020304" pitchFamily="18" charset="0"/>
              </a:rPr>
              <a:t>Traffic Safety</a:t>
            </a:r>
            <a:r>
              <a:rPr lang="en-US" sz="2400" i="1" dirty="0">
                <a:latin typeface="Calibri" panose="020F0502020204030204" pitchFamily="34" charset="0"/>
                <a:ea typeface="Calibri" panose="020F0502020204030204" pitchFamily="34" charset="0"/>
                <a:cs typeface="Times New Roman" panose="02020603050405020304" pitchFamily="18" charset="0"/>
              </a:rPr>
              <a:t>. Science Serving Society. Bloomfield Hills, MI</a:t>
            </a:r>
            <a:r>
              <a:rPr lang="en-US" sz="2400" dirty="0">
                <a:latin typeface="Calibri" panose="020F0502020204030204" pitchFamily="34" charset="0"/>
                <a:ea typeface="Calibri" panose="020F0502020204030204" pitchFamily="34" charset="0"/>
                <a:cs typeface="Times New Roman" panose="02020603050405020304" pitchFamily="18" charset="0"/>
              </a:rPr>
              <a:t> (see also Evans, L. (1991) Traffic Safety and the Driver. Van Nostrand Reinhold. New York, N.Y.)</a:t>
            </a:r>
          </a:p>
          <a:p>
            <a:pPr marL="0" marR="0">
              <a:lnSpc>
                <a:spcPct val="107000"/>
              </a:lnSpc>
              <a:spcBef>
                <a:spcPts val="0"/>
              </a:spcBef>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Smiley, A. (editor) (2015) </a:t>
            </a:r>
            <a:r>
              <a:rPr lang="en-US" sz="2400" b="1" i="1" dirty="0">
                <a:latin typeface="Calibri" panose="020F0502020204030204" pitchFamily="34" charset="0"/>
                <a:ea typeface="Calibri" panose="020F0502020204030204" pitchFamily="34" charset="0"/>
                <a:cs typeface="Times New Roman" panose="02020603050405020304" pitchFamily="18" charset="0"/>
              </a:rPr>
              <a:t>Human Factors in Traffic Safety</a:t>
            </a:r>
            <a:r>
              <a:rPr lang="en-US" sz="2400" i="1" dirty="0">
                <a:latin typeface="Calibri" panose="020F0502020204030204" pitchFamily="34" charset="0"/>
                <a:ea typeface="Calibri" panose="020F0502020204030204" pitchFamily="34" charset="0"/>
                <a:cs typeface="Times New Roman" panose="02020603050405020304" pitchFamily="18" charset="0"/>
              </a:rPr>
              <a:t>. 3</a:t>
            </a:r>
            <a:r>
              <a:rPr lang="en-US" sz="2400" i="1" baseline="30000" dirty="0">
                <a:latin typeface="Calibri" panose="020F0502020204030204" pitchFamily="34" charset="0"/>
                <a:ea typeface="Calibri" panose="020F0502020204030204" pitchFamily="34" charset="0"/>
                <a:cs typeface="Times New Roman" panose="02020603050405020304" pitchFamily="18" charset="0"/>
              </a:rPr>
              <a:t>rd</a:t>
            </a:r>
            <a:r>
              <a:rPr lang="en-US" sz="2400" i="1" dirty="0">
                <a:latin typeface="Calibri" panose="020F0502020204030204" pitchFamily="34" charset="0"/>
                <a:ea typeface="Calibri" panose="020F0502020204030204" pitchFamily="34" charset="0"/>
                <a:cs typeface="Times New Roman" panose="02020603050405020304" pitchFamily="18" charset="0"/>
              </a:rPr>
              <a:t> edition, Lawyers &amp; Judges Publishing Company, Inc., Tucson, AZ. </a:t>
            </a:r>
            <a:r>
              <a:rPr lang="en-US" sz="2400" dirty="0">
                <a:latin typeface="Calibri" panose="020F0502020204030204" pitchFamily="34" charset="0"/>
                <a:ea typeface="Calibri" panose="020F0502020204030204" pitchFamily="34" charset="0"/>
                <a:cs typeface="Times New Roman" panose="02020603050405020304" pitchFamily="18" charset="0"/>
              </a:rPr>
              <a:t>(see also Dewar, R.E., and P.L. Olson. (2007) Human Factors in Traffic Safety. 2</a:t>
            </a:r>
            <a:r>
              <a:rPr lang="en-US" sz="2400" baseline="30000" dirty="0">
                <a:latin typeface="Calibri" panose="020F0502020204030204" pitchFamily="34" charset="0"/>
                <a:ea typeface="Calibri" panose="020F0502020204030204" pitchFamily="34" charset="0"/>
                <a:cs typeface="Times New Roman" panose="02020603050405020304" pitchFamily="18" charset="0"/>
              </a:rPr>
              <a:t>nd</a:t>
            </a:r>
            <a:r>
              <a:rPr lang="en-US" sz="2400" dirty="0">
                <a:latin typeface="Calibri" panose="020F0502020204030204" pitchFamily="34" charset="0"/>
                <a:ea typeface="Calibri" panose="020F0502020204030204" pitchFamily="34" charset="0"/>
                <a:cs typeface="Times New Roman" panose="02020603050405020304" pitchFamily="18" charset="0"/>
              </a:rPr>
              <a:t> edition, Lawyers &amp; Judges Publishing Company, Inc., Tucson, AZ.)</a:t>
            </a:r>
          </a:p>
          <a:p>
            <a:pPr marL="0" marR="0">
              <a:lnSpc>
                <a:spcPct val="107000"/>
              </a:lnSpc>
              <a:spcBef>
                <a:spcPts val="0"/>
              </a:spcBef>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Shinar, D. (2017) </a:t>
            </a:r>
            <a:r>
              <a:rPr lang="en-US" sz="2400" b="1" i="1" dirty="0">
                <a:latin typeface="Calibri" panose="020F0502020204030204" pitchFamily="34" charset="0"/>
                <a:ea typeface="Calibri" panose="020F0502020204030204" pitchFamily="34" charset="0"/>
                <a:cs typeface="Times New Roman" panose="02020603050405020304" pitchFamily="18" charset="0"/>
              </a:rPr>
              <a:t>Traffic Safety and Human Behavior</a:t>
            </a:r>
            <a:r>
              <a:rPr lang="en-US" sz="2400" i="1" dirty="0">
                <a:latin typeface="Calibri" panose="020F0502020204030204" pitchFamily="34" charset="0"/>
                <a:ea typeface="Calibri" panose="020F0502020204030204" pitchFamily="34" charset="0"/>
                <a:cs typeface="Times New Roman" panose="02020603050405020304" pitchFamily="18" charset="0"/>
              </a:rPr>
              <a:t>. 2</a:t>
            </a:r>
            <a:r>
              <a:rPr lang="en-US" sz="2400" i="1" baseline="30000" dirty="0">
                <a:latin typeface="Calibri" panose="020F0502020204030204" pitchFamily="34" charset="0"/>
                <a:ea typeface="Calibri" panose="020F0502020204030204" pitchFamily="34" charset="0"/>
                <a:cs typeface="Times New Roman" panose="02020603050405020304" pitchFamily="18" charset="0"/>
              </a:rPr>
              <a:t>nd</a:t>
            </a:r>
            <a:r>
              <a:rPr lang="en-US" sz="2400" i="1" dirty="0">
                <a:latin typeface="Calibri" panose="020F0502020204030204" pitchFamily="34" charset="0"/>
                <a:ea typeface="Calibri" panose="020F0502020204030204" pitchFamily="34" charset="0"/>
                <a:cs typeface="Times New Roman" panose="02020603050405020304" pitchFamily="18" charset="0"/>
              </a:rPr>
              <a:t> edition. Emerald Group Publishing Limited, Bingley, UK. </a:t>
            </a:r>
            <a:r>
              <a:rPr lang="en-US" sz="2400" dirty="0">
                <a:latin typeface="Calibri" panose="020F0502020204030204" pitchFamily="34" charset="0"/>
                <a:ea typeface="Calibri" panose="020F0502020204030204" pitchFamily="34" charset="0"/>
                <a:cs typeface="Times New Roman" panose="02020603050405020304" pitchFamily="18" charset="0"/>
              </a:rPr>
              <a:t>(see also Shinar, D. (2007) Traffic Safety and Human Behavior. Emerald Group Publishing Limited, Bingley, UK.)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eaLnBrk="1" hangingPunct="1"/>
            <a:r>
              <a:rPr lang="en-US"/>
              <a:t>Decision</a:t>
            </a:r>
          </a:p>
          <a:p>
            <a:pPr lvl="1" eaLnBrk="1" hangingPunct="1"/>
            <a:r>
              <a:rPr lang="en-US"/>
              <a:t>Choice: steering, braking (&amp; accelerating?)</a:t>
            </a:r>
          </a:p>
          <a:p>
            <a:pPr lvl="1" eaLnBrk="1" hangingPunct="1"/>
            <a:r>
              <a:rPr lang="en-US"/>
              <a:t>Choice may sometimes be more complex</a:t>
            </a:r>
          </a:p>
          <a:p>
            <a:pPr eaLnBrk="1" hangingPunct="1"/>
            <a:r>
              <a:rPr lang="en-US"/>
              <a:t>Response</a:t>
            </a:r>
          </a:p>
          <a:p>
            <a:pPr lvl="1" eaLnBrk="1" hangingPunct="1"/>
            <a:r>
              <a:rPr lang="en-US"/>
              <a:t>Usually minor component of PRT</a:t>
            </a:r>
          </a:p>
          <a:p>
            <a:pPr lvl="1" eaLnBrk="1" hangingPunct="1"/>
            <a:r>
              <a:rPr lang="en-US"/>
              <a:t>Time allocated for foot leaving the accelerator and hitting the brake pedal</a:t>
            </a:r>
          </a:p>
        </p:txBody>
      </p:sp>
      <p:sp>
        <p:nvSpPr>
          <p:cNvPr id="22530" name="Rectangle 2"/>
          <p:cNvSpPr>
            <a:spLocks noGrp="1" noChangeArrowheads="1"/>
          </p:cNvSpPr>
          <p:nvPr>
            <p:ph type="title"/>
          </p:nvPr>
        </p:nvSpPr>
        <p:spPr/>
        <p:txBody>
          <a:bodyPr/>
          <a:lstStyle/>
          <a:p>
            <a:pPr eaLnBrk="1" hangingPunct="1"/>
            <a:r>
              <a:rPr lang="en-US" b="1">
                <a:solidFill>
                  <a:srgbClr val="FF0000"/>
                </a:solidFill>
              </a:rPr>
              <a:t>Factors Affecting PRT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0" dur="500"/>
                                        <p:tgtEl>
                                          <p:spTgt spid="9830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3" dur="500"/>
                                        <p:tgtEl>
                                          <p:spTgt spid="983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8307">
                                            <p:txEl>
                                              <p:pRg st="3" end="3"/>
                                            </p:txEl>
                                          </p:spTgt>
                                        </p:tgtEl>
                                        <p:attrNameLst>
                                          <p:attrName>style.visibility</p:attrName>
                                        </p:attrNameLst>
                                      </p:cBhvr>
                                      <p:to>
                                        <p:strVal val="visible"/>
                                      </p:to>
                                    </p:set>
                                    <p:animEffect transition="in" filter="blinds(horizontal)">
                                      <p:cBhvr>
                                        <p:cTn id="18" dur="500"/>
                                        <p:tgtEl>
                                          <p:spTgt spid="98307">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animEffect transition="in" filter="blinds(horizontal)">
                                      <p:cBhvr>
                                        <p:cTn id="21" dur="500"/>
                                        <p:tgtEl>
                                          <p:spTgt spid="98307">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8307">
                                            <p:txEl>
                                              <p:pRg st="5" end="5"/>
                                            </p:txEl>
                                          </p:spTgt>
                                        </p:tgtEl>
                                        <p:attrNameLst>
                                          <p:attrName>style.visibility</p:attrName>
                                        </p:attrNameLst>
                                      </p:cBhvr>
                                      <p:to>
                                        <p:strVal val="visible"/>
                                      </p:to>
                                    </p:set>
                                    <p:animEffect transition="in" filter="blinds(horizontal)">
                                      <p:cBhvr>
                                        <p:cTn id="24" dur="500"/>
                                        <p:tgtEl>
                                          <p:spTgt spid="98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lstStyle/>
          <a:p>
            <a:pPr eaLnBrk="1" hangingPunct="1">
              <a:lnSpc>
                <a:spcPct val="90000"/>
              </a:lnSpc>
            </a:pPr>
            <a:r>
              <a:rPr lang="en-US"/>
              <a:t>Driver Expectancy</a:t>
            </a:r>
          </a:p>
          <a:p>
            <a:pPr lvl="1" eaLnBrk="1" hangingPunct="1">
              <a:lnSpc>
                <a:spcPct val="90000"/>
              </a:lnSpc>
            </a:pPr>
            <a:r>
              <a:rPr lang="en-US"/>
              <a:t>Predisposition on the part of drivers that something will happen or be configured in a certain way</a:t>
            </a:r>
          </a:p>
          <a:p>
            <a:pPr lvl="1" eaLnBrk="1" hangingPunct="1">
              <a:lnSpc>
                <a:spcPct val="90000"/>
              </a:lnSpc>
            </a:pPr>
            <a:r>
              <a:rPr lang="en-US"/>
              <a:t>Violation of expectancy will lead to longer PRT</a:t>
            </a:r>
          </a:p>
          <a:p>
            <a:pPr eaLnBrk="1" hangingPunct="1">
              <a:lnSpc>
                <a:spcPct val="90000"/>
              </a:lnSpc>
            </a:pPr>
            <a:r>
              <a:rPr lang="en-US"/>
              <a:t>Night versus Day</a:t>
            </a:r>
          </a:p>
          <a:p>
            <a:pPr lvl="1" eaLnBrk="1" hangingPunct="1">
              <a:lnSpc>
                <a:spcPct val="90000"/>
              </a:lnSpc>
            </a:pPr>
            <a:r>
              <a:rPr lang="en-US"/>
              <a:t>Many situations have the same PRT (see next figure)</a:t>
            </a:r>
          </a:p>
          <a:p>
            <a:pPr lvl="1" eaLnBrk="1" hangingPunct="1">
              <a:lnSpc>
                <a:spcPct val="90000"/>
              </a:lnSpc>
            </a:pPr>
            <a:r>
              <a:rPr lang="en-US"/>
              <a:t>Detection may play a role in the difference </a:t>
            </a:r>
          </a:p>
        </p:txBody>
      </p:sp>
      <p:sp>
        <p:nvSpPr>
          <p:cNvPr id="23554" name="Rectangle 2"/>
          <p:cNvSpPr>
            <a:spLocks noGrp="1" noChangeArrowheads="1"/>
          </p:cNvSpPr>
          <p:nvPr>
            <p:ph type="title"/>
          </p:nvPr>
        </p:nvSpPr>
        <p:spPr/>
        <p:txBody>
          <a:bodyPr/>
          <a:lstStyle/>
          <a:p>
            <a:pPr eaLnBrk="1" hangingPunct="1"/>
            <a:r>
              <a:rPr lang="en-US" b="1">
                <a:solidFill>
                  <a:srgbClr val="FF0000"/>
                </a:solidFill>
              </a:rPr>
              <a:t>Factors Affecting PRT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0" dur="500"/>
                                        <p:tgtEl>
                                          <p:spTgt spid="9933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13" dur="500"/>
                                        <p:tgtEl>
                                          <p:spTgt spid="9933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9331">
                                            <p:txEl>
                                              <p:pRg st="3" end="3"/>
                                            </p:txEl>
                                          </p:spTgt>
                                        </p:tgtEl>
                                        <p:attrNameLst>
                                          <p:attrName>style.visibility</p:attrName>
                                        </p:attrNameLst>
                                      </p:cBhvr>
                                      <p:to>
                                        <p:strVal val="visible"/>
                                      </p:to>
                                    </p:set>
                                    <p:animEffect transition="in" filter="blinds(horizontal)">
                                      <p:cBhvr>
                                        <p:cTn id="18" dur="500"/>
                                        <p:tgtEl>
                                          <p:spTgt spid="99331">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9331">
                                            <p:txEl>
                                              <p:pRg st="4" end="4"/>
                                            </p:txEl>
                                          </p:spTgt>
                                        </p:tgtEl>
                                        <p:attrNameLst>
                                          <p:attrName>style.visibility</p:attrName>
                                        </p:attrNameLst>
                                      </p:cBhvr>
                                      <p:to>
                                        <p:strVal val="visible"/>
                                      </p:to>
                                    </p:set>
                                    <p:animEffect transition="in" filter="blinds(horizontal)">
                                      <p:cBhvr>
                                        <p:cTn id="21" dur="500"/>
                                        <p:tgtEl>
                                          <p:spTgt spid="99331">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9331">
                                            <p:txEl>
                                              <p:pRg st="5" end="5"/>
                                            </p:txEl>
                                          </p:spTgt>
                                        </p:tgtEl>
                                        <p:attrNameLst>
                                          <p:attrName>style.visibility</p:attrName>
                                        </p:attrNameLst>
                                      </p:cBhvr>
                                      <p:to>
                                        <p:strVal val="visible"/>
                                      </p:to>
                                    </p:set>
                                    <p:animEffect transition="in" filter="blinds(horizontal)">
                                      <p:cBhvr>
                                        <p:cTn id="24" dur="5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 2_12"/>
          <p:cNvPicPr>
            <a:picLocks noChangeAspect="1" noChangeArrowheads="1"/>
          </p:cNvPicPr>
          <p:nvPr/>
        </p:nvPicPr>
        <p:blipFill>
          <a:blip r:embed="rId2" cstate="print"/>
          <a:srcRect/>
          <a:stretch>
            <a:fillRect/>
          </a:stretch>
        </p:blipFill>
        <p:spPr bwMode="auto">
          <a:xfrm>
            <a:off x="385763" y="1873250"/>
            <a:ext cx="8340725" cy="3825875"/>
          </a:xfrm>
          <a:prstGeom prst="rect">
            <a:avLst/>
          </a:prstGeom>
          <a:noFill/>
          <a:ln w="9525">
            <a:noFill/>
            <a:miter lim="800000"/>
            <a:headEnd/>
            <a:tailEnd/>
          </a:ln>
        </p:spPr>
      </p:pic>
      <p:sp>
        <p:nvSpPr>
          <p:cNvPr id="24579" name="Rectangle 3"/>
          <p:cNvSpPr>
            <a:spLocks noChangeArrowheads="1"/>
          </p:cNvSpPr>
          <p:nvPr/>
        </p:nvSpPr>
        <p:spPr bwMode="auto">
          <a:xfrm>
            <a:off x="457200" y="292100"/>
            <a:ext cx="8229600" cy="1384300"/>
          </a:xfrm>
          <a:prstGeom prst="rect">
            <a:avLst/>
          </a:prstGeom>
          <a:noFill/>
          <a:ln w="9525">
            <a:noFill/>
            <a:miter lim="800000"/>
            <a:headEnd/>
            <a:tailEnd/>
          </a:ln>
        </p:spPr>
        <p:txBody>
          <a:bodyPr anchor="ctr"/>
          <a:lstStyle/>
          <a:p>
            <a:pPr algn="ctr"/>
            <a:r>
              <a:rPr lang="en-US" sz="4400" b="1">
                <a:solidFill>
                  <a:srgbClr val="FF0000"/>
                </a:solidFill>
              </a:rPr>
              <a:t>Night versus Day PRT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pPr eaLnBrk="1" hangingPunct="1"/>
            <a:r>
              <a:rPr lang="en-US"/>
              <a:t>Driver Fatigue</a:t>
            </a:r>
          </a:p>
          <a:p>
            <a:pPr lvl="1" eaLnBrk="1" hangingPunct="1"/>
            <a:r>
              <a:rPr lang="en-US"/>
              <a:t>Difficult to measure, but increase in driver fatigue will increase PRT</a:t>
            </a:r>
          </a:p>
          <a:p>
            <a:pPr eaLnBrk="1" hangingPunct="1"/>
            <a:r>
              <a:rPr lang="en-US"/>
              <a:t>Age and Gender</a:t>
            </a:r>
          </a:p>
          <a:p>
            <a:pPr lvl="1" eaLnBrk="1" hangingPunct="1"/>
            <a:r>
              <a:rPr lang="en-US"/>
              <a:t>PRT increases with age (0.44 sec for 20 years to 0.52 for 70 years of age)</a:t>
            </a:r>
          </a:p>
          <a:p>
            <a:pPr lvl="1" eaLnBrk="1" hangingPunct="1"/>
            <a:r>
              <a:rPr lang="en-US"/>
              <a:t>Female drivers have longer PRT than male drivers</a:t>
            </a:r>
          </a:p>
        </p:txBody>
      </p:sp>
      <p:sp>
        <p:nvSpPr>
          <p:cNvPr id="25602" name="Rectangle 2"/>
          <p:cNvSpPr>
            <a:spLocks noGrp="1" noChangeArrowheads="1"/>
          </p:cNvSpPr>
          <p:nvPr>
            <p:ph type="title"/>
          </p:nvPr>
        </p:nvSpPr>
        <p:spPr/>
        <p:txBody>
          <a:bodyPr/>
          <a:lstStyle/>
          <a:p>
            <a:pPr eaLnBrk="1" hangingPunct="1"/>
            <a:r>
              <a:rPr lang="en-US" b="1">
                <a:solidFill>
                  <a:srgbClr val="FF0000"/>
                </a:solidFill>
              </a:rPr>
              <a:t>Factors Affecting PRT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linds(horizontal)">
                                      <p:cBhvr>
                                        <p:cTn id="7" dur="500"/>
                                        <p:tgtEl>
                                          <p:spTgt spid="10035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blinds(horizontal)">
                                      <p:cBhvr>
                                        <p:cTn id="10" dur="500"/>
                                        <p:tgtEl>
                                          <p:spTgt spid="1003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Effect transition="in" filter="blinds(horizontal)">
                                      <p:cBhvr>
                                        <p:cTn id="15" dur="500"/>
                                        <p:tgtEl>
                                          <p:spTgt spid="100355">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blinds(horizontal)">
                                      <p:cBhvr>
                                        <p:cTn id="18" dur="500"/>
                                        <p:tgtEl>
                                          <p:spTgt spid="100355">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animEffect transition="in" filter="blinds(horizontal)">
                                      <p:cBhvr>
                                        <p:cTn id="21" dur="5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gure 2_13"/>
          <p:cNvPicPr>
            <a:picLocks noChangeAspect="1" noChangeArrowheads="1"/>
          </p:cNvPicPr>
          <p:nvPr/>
        </p:nvPicPr>
        <p:blipFill>
          <a:blip r:embed="rId2" cstate="print"/>
          <a:srcRect/>
          <a:stretch>
            <a:fillRect/>
          </a:stretch>
        </p:blipFill>
        <p:spPr bwMode="auto">
          <a:xfrm>
            <a:off x="1287463" y="1276350"/>
            <a:ext cx="6872287" cy="5341938"/>
          </a:xfrm>
          <a:prstGeom prst="rect">
            <a:avLst/>
          </a:prstGeom>
          <a:noFill/>
          <a:ln w="9525">
            <a:noFill/>
            <a:miter lim="800000"/>
            <a:headEnd/>
            <a:tailEnd/>
          </a:ln>
        </p:spPr>
      </p:pic>
      <p:sp>
        <p:nvSpPr>
          <p:cNvPr id="26627" name="Rectangle 3"/>
          <p:cNvSpPr>
            <a:spLocks noChangeArrowheads="1"/>
          </p:cNvSpPr>
          <p:nvPr/>
        </p:nvSpPr>
        <p:spPr bwMode="auto">
          <a:xfrm>
            <a:off x="457200" y="0"/>
            <a:ext cx="8229600" cy="890588"/>
          </a:xfrm>
          <a:prstGeom prst="rect">
            <a:avLst/>
          </a:prstGeom>
          <a:noFill/>
          <a:ln w="9525">
            <a:noFill/>
            <a:miter lim="800000"/>
            <a:headEnd/>
            <a:tailEnd/>
          </a:ln>
        </p:spPr>
        <p:txBody>
          <a:bodyPr anchor="ctr"/>
          <a:lstStyle/>
          <a:p>
            <a:pPr algn="ctr"/>
            <a:r>
              <a:rPr lang="en-US" sz="4400" b="1">
                <a:solidFill>
                  <a:srgbClr val="FF0000"/>
                </a:solidFill>
              </a:rPr>
              <a:t>Looking Behavior</a:t>
            </a:r>
          </a:p>
        </p:txBody>
      </p:sp>
      <p:sp>
        <p:nvSpPr>
          <p:cNvPr id="26628" name="Text Box 4"/>
          <p:cNvSpPr txBox="1">
            <a:spLocks noChangeArrowheads="1"/>
          </p:cNvSpPr>
          <p:nvPr/>
        </p:nvSpPr>
        <p:spPr bwMode="auto">
          <a:xfrm>
            <a:off x="1997075" y="857250"/>
            <a:ext cx="5151438"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Tahoma" pitchFamily="34" charset="0"/>
              </a:rPr>
              <a:t>Changing Lanes at Intersections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 2_14"/>
          <p:cNvPicPr>
            <a:picLocks noChangeAspect="1" noChangeArrowheads="1"/>
          </p:cNvPicPr>
          <p:nvPr/>
        </p:nvPicPr>
        <p:blipFill>
          <a:blip r:embed="rId2" cstate="print"/>
          <a:srcRect/>
          <a:stretch>
            <a:fillRect/>
          </a:stretch>
        </p:blipFill>
        <p:spPr bwMode="auto">
          <a:xfrm>
            <a:off x="771525" y="974725"/>
            <a:ext cx="7602538" cy="5621338"/>
          </a:xfrm>
          <a:prstGeom prst="rect">
            <a:avLst/>
          </a:prstGeom>
          <a:noFill/>
          <a:ln w="9525">
            <a:noFill/>
            <a:miter lim="800000"/>
            <a:headEnd/>
            <a:tailEnd/>
          </a:ln>
        </p:spPr>
      </p:pic>
      <p:sp>
        <p:nvSpPr>
          <p:cNvPr id="102404" name="Rectangle 4"/>
          <p:cNvSpPr>
            <a:spLocks noChangeArrowheads="1"/>
          </p:cNvSpPr>
          <p:nvPr/>
        </p:nvSpPr>
        <p:spPr bwMode="auto">
          <a:xfrm>
            <a:off x="1387475" y="273050"/>
            <a:ext cx="6369050" cy="641350"/>
          </a:xfrm>
          <a:prstGeom prst="rect">
            <a:avLst/>
          </a:prstGeom>
          <a:noFill/>
          <a:ln w="9525">
            <a:noFill/>
            <a:miter lim="800000"/>
            <a:headEnd/>
            <a:tailEnd/>
          </a:ln>
          <a:effectLst/>
        </p:spPr>
        <p:txBody>
          <a:bodyPr wrap="none">
            <a:spAutoFit/>
          </a:bodyPr>
          <a:lstStyle/>
          <a:p>
            <a:pPr algn="ctr" eaLnBrk="0" hangingPunct="0">
              <a:defRPr/>
            </a:pPr>
            <a:r>
              <a:rPr lang="en-US" sz="3600" b="1">
                <a:solidFill>
                  <a:srgbClr val="FF0000"/>
                </a:solidFill>
                <a:effectLst>
                  <a:outerShdw blurRad="38100" dist="38100" dir="2700000" algn="tl">
                    <a:srgbClr val="C0C0C0"/>
                  </a:outerShdw>
                </a:effectLst>
                <a:latin typeface="Tahoma" pitchFamily="34" charset="0"/>
              </a:rPr>
              <a:t>Eye Fixation for Car Radios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a:xfrm>
            <a:off x="685800" y="1420813"/>
            <a:ext cx="7772400" cy="1431925"/>
          </a:xfrm>
        </p:spPr>
        <p:txBody>
          <a:bodyPr/>
          <a:lstStyle/>
          <a:p>
            <a:pPr eaLnBrk="1" hangingPunct="1"/>
            <a:r>
              <a:rPr lang="en-US" b="1">
                <a:solidFill>
                  <a:srgbClr val="FF0000"/>
                </a:solidFill>
              </a:rPr>
              <a:t>Driver Performance</a:t>
            </a:r>
          </a:p>
        </p:txBody>
      </p:sp>
      <p:sp>
        <p:nvSpPr>
          <p:cNvPr id="31747" name="Rectangle 5"/>
          <p:cNvSpPr>
            <a:spLocks noGrp="1" noChangeArrowheads="1"/>
          </p:cNvSpPr>
          <p:nvPr>
            <p:ph type="subTitle" idx="1"/>
          </p:nvPr>
        </p:nvSpPr>
        <p:spPr/>
        <p:txBody>
          <a:bodyPr/>
          <a:lstStyle/>
          <a:p>
            <a:pPr eaLnBrk="1" hangingPunct="1"/>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2814638" y="1582738"/>
            <a:ext cx="3440112" cy="528637"/>
          </a:xfrm>
          <a:prstGeom prst="rect">
            <a:avLst/>
          </a:prstGeom>
          <a:noFill/>
          <a:ln w="9525">
            <a:solidFill>
              <a:srgbClr val="FF0000"/>
            </a:solidFill>
            <a:miter lim="800000"/>
            <a:headEnd/>
            <a:tailEnd/>
          </a:ln>
        </p:spPr>
        <p:txBody>
          <a:bodyPr>
            <a:spAutoFit/>
          </a:bodyPr>
          <a:lstStyle/>
          <a:p>
            <a:pPr algn="ctr" eaLnBrk="0" hangingPunct="0">
              <a:spcBef>
                <a:spcPct val="50000"/>
              </a:spcBef>
            </a:pPr>
            <a:r>
              <a:rPr lang="en-US" sz="2800" b="1">
                <a:solidFill>
                  <a:srgbClr val="FF0000"/>
                </a:solidFill>
                <a:latin typeface="Tahoma" pitchFamily="34" charset="0"/>
              </a:rPr>
              <a:t>Cognitive Phase</a:t>
            </a:r>
          </a:p>
        </p:txBody>
      </p:sp>
      <p:sp>
        <p:nvSpPr>
          <p:cNvPr id="32771" name="Text Box 7"/>
          <p:cNvSpPr txBox="1">
            <a:spLocks noChangeArrowheads="1"/>
          </p:cNvSpPr>
          <p:nvPr/>
        </p:nvSpPr>
        <p:spPr bwMode="auto">
          <a:xfrm>
            <a:off x="2814638" y="3171825"/>
            <a:ext cx="3440112" cy="528638"/>
          </a:xfrm>
          <a:prstGeom prst="rect">
            <a:avLst/>
          </a:prstGeom>
          <a:noFill/>
          <a:ln w="9525">
            <a:solidFill>
              <a:srgbClr val="FF0000"/>
            </a:solidFill>
            <a:miter lim="800000"/>
            <a:headEnd/>
            <a:tailEnd/>
          </a:ln>
        </p:spPr>
        <p:txBody>
          <a:bodyPr>
            <a:spAutoFit/>
          </a:bodyPr>
          <a:lstStyle/>
          <a:p>
            <a:pPr algn="ctr" eaLnBrk="0" hangingPunct="0">
              <a:spcBef>
                <a:spcPct val="50000"/>
              </a:spcBef>
            </a:pPr>
            <a:r>
              <a:rPr lang="en-US" sz="2800" b="1">
                <a:solidFill>
                  <a:srgbClr val="FF0000"/>
                </a:solidFill>
                <a:latin typeface="Tahoma" pitchFamily="34" charset="0"/>
              </a:rPr>
              <a:t>Associative Phase</a:t>
            </a:r>
          </a:p>
        </p:txBody>
      </p:sp>
      <p:sp>
        <p:nvSpPr>
          <p:cNvPr id="32772" name="Text Box 8"/>
          <p:cNvSpPr txBox="1">
            <a:spLocks noChangeArrowheads="1"/>
          </p:cNvSpPr>
          <p:nvPr/>
        </p:nvSpPr>
        <p:spPr bwMode="auto">
          <a:xfrm>
            <a:off x="2633663" y="4884738"/>
            <a:ext cx="3802062" cy="528637"/>
          </a:xfrm>
          <a:prstGeom prst="rect">
            <a:avLst/>
          </a:prstGeom>
          <a:noFill/>
          <a:ln w="9525">
            <a:solidFill>
              <a:srgbClr val="FF0000"/>
            </a:solidFill>
            <a:miter lim="800000"/>
            <a:headEnd/>
            <a:tailEnd/>
          </a:ln>
        </p:spPr>
        <p:txBody>
          <a:bodyPr>
            <a:spAutoFit/>
          </a:bodyPr>
          <a:lstStyle/>
          <a:p>
            <a:pPr algn="ctr" eaLnBrk="0" hangingPunct="0">
              <a:spcBef>
                <a:spcPct val="50000"/>
              </a:spcBef>
            </a:pPr>
            <a:r>
              <a:rPr lang="en-US" sz="2800" b="1">
                <a:solidFill>
                  <a:srgbClr val="FF0000"/>
                </a:solidFill>
                <a:latin typeface="Tahoma" pitchFamily="34" charset="0"/>
              </a:rPr>
              <a:t>Autonomous Phase</a:t>
            </a:r>
          </a:p>
        </p:txBody>
      </p:sp>
      <p:sp>
        <p:nvSpPr>
          <p:cNvPr id="32773" name="Text Box 9"/>
          <p:cNvSpPr txBox="1">
            <a:spLocks noChangeArrowheads="1"/>
          </p:cNvSpPr>
          <p:nvPr/>
        </p:nvSpPr>
        <p:spPr bwMode="auto">
          <a:xfrm>
            <a:off x="1377950" y="333375"/>
            <a:ext cx="6443663"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FF0000"/>
                </a:solidFill>
                <a:latin typeface="Tahoma" pitchFamily="34" charset="0"/>
              </a:rPr>
              <a:t>Acquisition of Driving Skills</a:t>
            </a:r>
          </a:p>
        </p:txBody>
      </p:sp>
      <p:sp>
        <p:nvSpPr>
          <p:cNvPr id="32774" name="Line 10"/>
          <p:cNvSpPr>
            <a:spLocks noChangeShapeType="1"/>
          </p:cNvSpPr>
          <p:nvPr/>
        </p:nvSpPr>
        <p:spPr bwMode="auto">
          <a:xfrm>
            <a:off x="4533900" y="2192338"/>
            <a:ext cx="0" cy="812800"/>
          </a:xfrm>
          <a:prstGeom prst="line">
            <a:avLst/>
          </a:prstGeom>
          <a:noFill/>
          <a:ln w="9525">
            <a:solidFill>
              <a:schemeClr val="tx1"/>
            </a:solidFill>
            <a:round/>
            <a:headEnd/>
            <a:tailEnd type="triangle" w="med" len="med"/>
          </a:ln>
        </p:spPr>
        <p:txBody>
          <a:bodyPr/>
          <a:lstStyle/>
          <a:p>
            <a:endParaRPr lang="en-US"/>
          </a:p>
        </p:txBody>
      </p:sp>
      <p:sp>
        <p:nvSpPr>
          <p:cNvPr id="32775" name="Line 11"/>
          <p:cNvSpPr>
            <a:spLocks noChangeShapeType="1"/>
          </p:cNvSpPr>
          <p:nvPr/>
        </p:nvSpPr>
        <p:spPr bwMode="auto">
          <a:xfrm>
            <a:off x="4533900" y="3810000"/>
            <a:ext cx="0" cy="812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Figure 2_1"/>
          <p:cNvPicPr>
            <a:picLocks noChangeAspect="1" noChangeArrowheads="1"/>
          </p:cNvPicPr>
          <p:nvPr/>
        </p:nvPicPr>
        <p:blipFill>
          <a:blip r:embed="rId2" cstate="print"/>
          <a:srcRect/>
          <a:stretch>
            <a:fillRect/>
          </a:stretch>
        </p:blipFill>
        <p:spPr bwMode="auto">
          <a:xfrm>
            <a:off x="2505075" y="942975"/>
            <a:ext cx="4451350" cy="5697538"/>
          </a:xfrm>
          <a:prstGeom prst="rect">
            <a:avLst/>
          </a:prstGeom>
          <a:noFill/>
          <a:ln w="9525">
            <a:noFill/>
            <a:miter lim="800000"/>
            <a:headEnd/>
            <a:tailEnd/>
          </a:ln>
        </p:spPr>
      </p:pic>
      <p:sp>
        <p:nvSpPr>
          <p:cNvPr id="33795" name="Text Box 5"/>
          <p:cNvSpPr txBox="1">
            <a:spLocks noChangeArrowheads="1"/>
          </p:cNvSpPr>
          <p:nvPr/>
        </p:nvSpPr>
        <p:spPr bwMode="auto">
          <a:xfrm>
            <a:off x="1131888" y="304800"/>
            <a:ext cx="6892925"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FF0000"/>
                </a:solidFill>
                <a:latin typeface="Tahoma" pitchFamily="34" charset="0"/>
              </a:rPr>
              <a:t>Eye Fixations of Novice Drivers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p:txBody>
          <a:bodyPr/>
          <a:lstStyle/>
          <a:p>
            <a:pPr eaLnBrk="1" hangingPunct="1">
              <a:lnSpc>
                <a:spcPct val="80000"/>
              </a:lnSpc>
            </a:pPr>
            <a:r>
              <a:rPr lang="en-US" sz="2800"/>
              <a:t>Personality</a:t>
            </a:r>
          </a:p>
          <a:p>
            <a:pPr lvl="1" eaLnBrk="1" hangingPunct="1">
              <a:lnSpc>
                <a:spcPct val="80000"/>
              </a:lnSpc>
            </a:pPr>
            <a:r>
              <a:rPr lang="en-US" sz="2400"/>
              <a:t>Relationship between personality and crashes is weak (i.e., personality changes with time, confounding variables)</a:t>
            </a:r>
          </a:p>
          <a:p>
            <a:pPr lvl="1" eaLnBrk="1" hangingPunct="1">
              <a:lnSpc>
                <a:spcPct val="80000"/>
              </a:lnSpc>
            </a:pPr>
            <a:r>
              <a:rPr lang="en-US" sz="2400"/>
              <a:t>Some personality trait causing fatigue may lead to higher risk of crashes</a:t>
            </a:r>
          </a:p>
          <a:p>
            <a:pPr eaLnBrk="1" hangingPunct="1">
              <a:lnSpc>
                <a:spcPct val="80000"/>
              </a:lnSpc>
            </a:pPr>
            <a:r>
              <a:rPr lang="en-US" sz="2800"/>
              <a:t>Emotions</a:t>
            </a:r>
          </a:p>
          <a:p>
            <a:pPr lvl="1" eaLnBrk="1" hangingPunct="1">
              <a:lnSpc>
                <a:spcPct val="80000"/>
              </a:lnSpc>
            </a:pPr>
            <a:r>
              <a:rPr lang="en-US" sz="2400"/>
              <a:t>Emotional disturbances affect all aspect of our life, including driving</a:t>
            </a:r>
          </a:p>
          <a:p>
            <a:pPr lvl="1" eaLnBrk="1" hangingPunct="1">
              <a:lnSpc>
                <a:spcPct val="80000"/>
              </a:lnSpc>
            </a:pPr>
            <a:r>
              <a:rPr lang="en-US" sz="2400"/>
              <a:t>Higher heart rate and blood pressure associated with increase traffic flow  </a:t>
            </a:r>
          </a:p>
        </p:txBody>
      </p:sp>
      <p:sp>
        <p:nvSpPr>
          <p:cNvPr id="34818" name="Rectangle 2"/>
          <p:cNvSpPr>
            <a:spLocks noGrp="1" noChangeArrowheads="1"/>
          </p:cNvSpPr>
          <p:nvPr>
            <p:ph type="title"/>
          </p:nvPr>
        </p:nvSpPr>
        <p:spPr/>
        <p:txBody>
          <a:bodyPr/>
          <a:lstStyle/>
          <a:p>
            <a:pPr eaLnBrk="1" hangingPunct="1"/>
            <a:r>
              <a:rPr lang="en-US" b="1">
                <a:solidFill>
                  <a:srgbClr val="FF0000"/>
                </a:solidFill>
              </a:rPr>
              <a:t>Individual Differences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linds(horizontal)">
                                      <p:cBhvr>
                                        <p:cTn id="7" dur="500"/>
                                        <p:tgtEl>
                                          <p:spTgt spid="10547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5475">
                                            <p:txEl>
                                              <p:pRg st="1" end="1"/>
                                            </p:txEl>
                                          </p:spTgt>
                                        </p:tgtEl>
                                        <p:attrNameLst>
                                          <p:attrName>style.visibility</p:attrName>
                                        </p:attrNameLst>
                                      </p:cBhvr>
                                      <p:to>
                                        <p:strVal val="visible"/>
                                      </p:to>
                                    </p:set>
                                    <p:animEffect transition="in" filter="blinds(horizontal)">
                                      <p:cBhvr>
                                        <p:cTn id="10" dur="500"/>
                                        <p:tgtEl>
                                          <p:spTgt spid="10547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animEffect transition="in" filter="blinds(horizontal)">
                                      <p:cBhvr>
                                        <p:cTn id="13" dur="500"/>
                                        <p:tgtEl>
                                          <p:spTgt spid="1054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5475">
                                            <p:txEl>
                                              <p:pRg st="3" end="3"/>
                                            </p:txEl>
                                          </p:spTgt>
                                        </p:tgtEl>
                                        <p:attrNameLst>
                                          <p:attrName>style.visibility</p:attrName>
                                        </p:attrNameLst>
                                      </p:cBhvr>
                                      <p:to>
                                        <p:strVal val="visible"/>
                                      </p:to>
                                    </p:set>
                                    <p:animEffect transition="in" filter="blinds(horizontal)">
                                      <p:cBhvr>
                                        <p:cTn id="18" dur="500"/>
                                        <p:tgtEl>
                                          <p:spTgt spid="105475">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animEffect transition="in" filter="blinds(horizontal)">
                                      <p:cBhvr>
                                        <p:cTn id="21" dur="500"/>
                                        <p:tgtEl>
                                          <p:spTgt spid="105475">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5475">
                                            <p:txEl>
                                              <p:pRg st="5" end="5"/>
                                            </p:txEl>
                                          </p:spTgt>
                                        </p:tgtEl>
                                        <p:attrNameLst>
                                          <p:attrName>style.visibility</p:attrName>
                                        </p:attrNameLst>
                                      </p:cBhvr>
                                      <p:to>
                                        <p:strVal val="visible"/>
                                      </p:to>
                                    </p:set>
                                    <p:animEffect transition="in" filter="blinds(horizontal)">
                                      <p:cBhvr>
                                        <p:cTn id="24" dur="500"/>
                                        <p:tgtEl>
                                          <p:spTgt spid="105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609600" y="306388"/>
            <a:ext cx="7910513" cy="579437"/>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latin typeface="Tahoma" pitchFamily="34" charset="0"/>
              </a:rPr>
              <a:t>Human-Environment-Vehicle System</a:t>
            </a:r>
          </a:p>
        </p:txBody>
      </p:sp>
      <p:sp>
        <p:nvSpPr>
          <p:cNvPr id="4099" name="Text Box 5"/>
          <p:cNvSpPr txBox="1">
            <a:spLocks noChangeArrowheads="1"/>
          </p:cNvSpPr>
          <p:nvPr/>
        </p:nvSpPr>
        <p:spPr bwMode="auto">
          <a:xfrm>
            <a:off x="203200" y="1509713"/>
            <a:ext cx="8940800" cy="4473575"/>
          </a:xfrm>
          <a:prstGeom prst="rect">
            <a:avLst/>
          </a:prstGeom>
          <a:noFill/>
          <a:ln w="9525">
            <a:noFill/>
            <a:miter lim="800000"/>
            <a:headEnd/>
            <a:tailEnd/>
          </a:ln>
        </p:spPr>
        <p:txBody>
          <a:bodyPr>
            <a:spAutoFit/>
          </a:bodyPr>
          <a:lstStyle/>
          <a:p>
            <a:pPr eaLnBrk="0" hangingPunct="0">
              <a:spcBef>
                <a:spcPct val="50000"/>
              </a:spcBef>
            </a:pPr>
            <a:r>
              <a:rPr lang="en-US" sz="2400">
                <a:latin typeface="Tahoma" pitchFamily="34" charset="0"/>
              </a:rPr>
              <a:t>Provide a conceptual framework to analyze motor vehicle collisions.</a:t>
            </a:r>
          </a:p>
          <a:p>
            <a:pPr eaLnBrk="0" hangingPunct="0">
              <a:spcBef>
                <a:spcPct val="50000"/>
              </a:spcBef>
            </a:pPr>
            <a:r>
              <a:rPr lang="en-US" sz="2400">
                <a:latin typeface="Tahoma" pitchFamily="34" charset="0"/>
              </a:rPr>
              <a:t>Example: A 20-year old man with little driving experience, is taking an unfamiliar road on his way to an interview. His vehicle is not properly maintained. In fact, the tires are in poor shape. At some point on the trip, the rain starts to fall. Shortly thereafter he enters a horizontal curve with a radius below minimum standards, loses control of the vehicle and run off the road into a tree located within a few feet of the traveled way.</a:t>
            </a:r>
          </a:p>
          <a:p>
            <a:pPr eaLnBrk="0" hangingPunct="0">
              <a:spcBef>
                <a:spcPct val="50000"/>
              </a:spcBef>
            </a:pPr>
            <a:r>
              <a:rPr lang="en-US" sz="2400">
                <a:solidFill>
                  <a:srgbClr val="FF0000"/>
                </a:solidFill>
                <a:latin typeface="Tahoma" pitchFamily="34" charset="0"/>
              </a:rPr>
              <a:t>Question:</a:t>
            </a:r>
            <a:r>
              <a:rPr lang="en-US" sz="2400">
                <a:latin typeface="Tahoma" pitchFamily="34" charset="0"/>
              </a:rPr>
              <a:t> What are the contributing factors that have lead to this crash?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457200" y="1144588"/>
            <a:ext cx="8229600" cy="4875212"/>
          </a:xfrm>
        </p:spPr>
        <p:txBody>
          <a:bodyPr>
            <a:normAutofit lnSpcReduction="10000"/>
          </a:bodyPr>
          <a:lstStyle/>
          <a:p>
            <a:pPr eaLnBrk="1" hangingPunct="1"/>
            <a:r>
              <a:rPr lang="en-US" sz="2800"/>
              <a:t>Stress</a:t>
            </a:r>
          </a:p>
          <a:p>
            <a:pPr lvl="1" eaLnBrk="1" hangingPunct="1"/>
            <a:r>
              <a:rPr lang="en-US" sz="2400"/>
              <a:t>Stress can be caused by emotional (e.g., divorce), cognitive (e.g., cut-off), and physiological (e.g., sick).</a:t>
            </a:r>
          </a:p>
          <a:p>
            <a:pPr lvl="1" eaLnBrk="1" hangingPunct="1"/>
            <a:r>
              <a:rPr lang="en-US" sz="2400"/>
              <a:t>Leads to aggression, confusion and risky behavior</a:t>
            </a:r>
          </a:p>
          <a:p>
            <a:pPr eaLnBrk="1" hangingPunct="1"/>
            <a:r>
              <a:rPr lang="en-US" sz="2800"/>
              <a:t>Motivation</a:t>
            </a:r>
          </a:p>
          <a:p>
            <a:pPr lvl="1" eaLnBrk="1" hangingPunct="1"/>
            <a:r>
              <a:rPr lang="en-US" sz="2400"/>
              <a:t>Car ownership important to people</a:t>
            </a:r>
          </a:p>
          <a:p>
            <a:pPr lvl="1" eaLnBrk="1" hangingPunct="1"/>
            <a:r>
              <a:rPr lang="en-US" sz="2400"/>
              <a:t>Motivational elements: travel for necessity, social status, freedom, self-expression  </a:t>
            </a:r>
          </a:p>
          <a:p>
            <a:pPr lvl="1" eaLnBrk="1" hangingPunct="1"/>
            <a:r>
              <a:rPr lang="en-US" sz="2400"/>
              <a:t>Faulty motivation may lead to higher risk behavior</a:t>
            </a:r>
          </a:p>
          <a:p>
            <a:pPr lvl="1" eaLnBrk="1" hangingPunct="1"/>
            <a:r>
              <a:rPr lang="en-US" sz="2400"/>
              <a:t>Marketing of motor vehicles</a:t>
            </a:r>
          </a:p>
          <a:p>
            <a:pPr lvl="1" eaLnBrk="1" hangingPunct="1"/>
            <a:endParaRPr lang="en-US" sz="2400"/>
          </a:p>
        </p:txBody>
      </p:sp>
      <p:sp>
        <p:nvSpPr>
          <p:cNvPr id="36866" name="Rectangle 2"/>
          <p:cNvSpPr>
            <a:spLocks noGrp="1" noChangeArrowheads="1"/>
          </p:cNvSpPr>
          <p:nvPr>
            <p:ph type="title"/>
          </p:nvPr>
        </p:nvSpPr>
        <p:spPr>
          <a:xfrm>
            <a:off x="457200" y="0"/>
            <a:ext cx="8229600" cy="1384300"/>
          </a:xfrm>
        </p:spPr>
        <p:txBody>
          <a:bodyPr/>
          <a:lstStyle/>
          <a:p>
            <a:pPr eaLnBrk="1" hangingPunct="1"/>
            <a:r>
              <a:rPr lang="en-US" b="1">
                <a:solidFill>
                  <a:srgbClr val="FF0000"/>
                </a:solidFill>
              </a:rPr>
              <a:t>Individual Differences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blinds(horizontal)">
                                      <p:cBhvr>
                                        <p:cTn id="7" dur="500"/>
                                        <p:tgtEl>
                                          <p:spTgt spid="1064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6499">
                                            <p:txEl>
                                              <p:pRg st="1" end="1"/>
                                            </p:txEl>
                                          </p:spTgt>
                                        </p:tgtEl>
                                        <p:attrNameLst>
                                          <p:attrName>style.visibility</p:attrName>
                                        </p:attrNameLst>
                                      </p:cBhvr>
                                      <p:to>
                                        <p:strVal val="visible"/>
                                      </p:to>
                                    </p:set>
                                    <p:animEffect transition="in" filter="blinds(horizontal)">
                                      <p:cBhvr>
                                        <p:cTn id="10" dur="500"/>
                                        <p:tgtEl>
                                          <p:spTgt spid="1064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animEffect transition="in" filter="blinds(horizontal)">
                                      <p:cBhvr>
                                        <p:cTn id="13" dur="500"/>
                                        <p:tgtEl>
                                          <p:spTgt spid="1064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6499">
                                            <p:txEl>
                                              <p:pRg st="3" end="3"/>
                                            </p:txEl>
                                          </p:spTgt>
                                        </p:tgtEl>
                                        <p:attrNameLst>
                                          <p:attrName>style.visibility</p:attrName>
                                        </p:attrNameLst>
                                      </p:cBhvr>
                                      <p:to>
                                        <p:strVal val="visible"/>
                                      </p:to>
                                    </p:set>
                                    <p:animEffect transition="in" filter="blinds(horizontal)">
                                      <p:cBhvr>
                                        <p:cTn id="18" dur="500"/>
                                        <p:tgtEl>
                                          <p:spTgt spid="10649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6499">
                                            <p:txEl>
                                              <p:pRg st="4" end="4"/>
                                            </p:txEl>
                                          </p:spTgt>
                                        </p:tgtEl>
                                        <p:attrNameLst>
                                          <p:attrName>style.visibility</p:attrName>
                                        </p:attrNameLst>
                                      </p:cBhvr>
                                      <p:to>
                                        <p:strVal val="visible"/>
                                      </p:to>
                                    </p:set>
                                    <p:animEffect transition="in" filter="blinds(horizontal)">
                                      <p:cBhvr>
                                        <p:cTn id="21" dur="500"/>
                                        <p:tgtEl>
                                          <p:spTgt spid="106499">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6499">
                                            <p:txEl>
                                              <p:pRg st="5" end="5"/>
                                            </p:txEl>
                                          </p:spTgt>
                                        </p:tgtEl>
                                        <p:attrNameLst>
                                          <p:attrName>style.visibility</p:attrName>
                                        </p:attrNameLst>
                                      </p:cBhvr>
                                      <p:to>
                                        <p:strVal val="visible"/>
                                      </p:to>
                                    </p:set>
                                    <p:animEffect transition="in" filter="blinds(horizontal)">
                                      <p:cBhvr>
                                        <p:cTn id="24" dur="500"/>
                                        <p:tgtEl>
                                          <p:spTgt spid="106499">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6499">
                                            <p:txEl>
                                              <p:pRg st="6" end="6"/>
                                            </p:txEl>
                                          </p:spTgt>
                                        </p:tgtEl>
                                        <p:attrNameLst>
                                          <p:attrName>style.visibility</p:attrName>
                                        </p:attrNameLst>
                                      </p:cBhvr>
                                      <p:to>
                                        <p:strVal val="visible"/>
                                      </p:to>
                                    </p:set>
                                    <p:animEffect transition="in" filter="blinds(horizontal)">
                                      <p:cBhvr>
                                        <p:cTn id="27" dur="500"/>
                                        <p:tgtEl>
                                          <p:spTgt spid="106499">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6499">
                                            <p:txEl>
                                              <p:pRg st="7" end="7"/>
                                            </p:txEl>
                                          </p:spTgt>
                                        </p:tgtEl>
                                        <p:attrNameLst>
                                          <p:attrName>style.visibility</p:attrName>
                                        </p:attrNameLst>
                                      </p:cBhvr>
                                      <p:to>
                                        <p:strVal val="visible"/>
                                      </p:to>
                                    </p:set>
                                    <p:animEffect transition="in" filter="blinds(horizontal)">
                                      <p:cBhvr>
                                        <p:cTn id="30" dur="500"/>
                                        <p:tgtEl>
                                          <p:spTgt spid="1064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1144588"/>
            <a:ext cx="8229600" cy="4875212"/>
          </a:xfrm>
        </p:spPr>
        <p:txBody>
          <a:bodyPr/>
          <a:lstStyle/>
          <a:p>
            <a:pPr eaLnBrk="1" hangingPunct="1"/>
            <a:r>
              <a:rPr lang="en-US" sz="2800"/>
              <a:t>Risk Taking Behavior</a:t>
            </a:r>
          </a:p>
          <a:p>
            <a:pPr lvl="1" eaLnBrk="1" hangingPunct="1"/>
            <a:r>
              <a:rPr lang="en-US" sz="2400"/>
              <a:t>Objective versus subjective risk</a:t>
            </a:r>
          </a:p>
          <a:p>
            <a:pPr lvl="1" eaLnBrk="1" hangingPunct="1"/>
            <a:r>
              <a:rPr lang="en-US" sz="2400"/>
              <a:t>Sensation seeking (SS) individuals: relationship not established SS and risky driving</a:t>
            </a:r>
          </a:p>
          <a:p>
            <a:pPr lvl="1" eaLnBrk="1" hangingPunct="1"/>
            <a:r>
              <a:rPr lang="en-US" sz="2400"/>
              <a:t>Risk homeostasis theory</a:t>
            </a:r>
          </a:p>
          <a:p>
            <a:pPr eaLnBrk="1" hangingPunct="1"/>
            <a:r>
              <a:rPr lang="en-US" sz="2800"/>
              <a:t>Social Factors</a:t>
            </a:r>
          </a:p>
          <a:p>
            <a:pPr lvl="1" eaLnBrk="1" hangingPunct="1"/>
            <a:r>
              <a:rPr lang="en-US" sz="2400"/>
              <a:t>Drivers are influenced by other drivers “culture of driving”</a:t>
            </a:r>
          </a:p>
          <a:p>
            <a:pPr lvl="1" eaLnBrk="1" hangingPunct="1"/>
            <a:r>
              <a:rPr lang="en-US" sz="2400"/>
              <a:t>Drivers are also influenced by passengers (family members versus teenagers)</a:t>
            </a:r>
          </a:p>
        </p:txBody>
      </p:sp>
      <p:sp>
        <p:nvSpPr>
          <p:cNvPr id="37890" name="Rectangle 2"/>
          <p:cNvSpPr>
            <a:spLocks noGrp="1" noChangeArrowheads="1"/>
          </p:cNvSpPr>
          <p:nvPr>
            <p:ph type="title"/>
          </p:nvPr>
        </p:nvSpPr>
        <p:spPr>
          <a:xfrm>
            <a:off x="457200" y="0"/>
            <a:ext cx="8229600" cy="1384300"/>
          </a:xfrm>
        </p:spPr>
        <p:txBody>
          <a:bodyPr/>
          <a:lstStyle/>
          <a:p>
            <a:pPr eaLnBrk="1" hangingPunct="1"/>
            <a:r>
              <a:rPr lang="en-US" b="1">
                <a:solidFill>
                  <a:srgbClr val="FF0000"/>
                </a:solidFill>
              </a:rPr>
              <a:t>Individual Differences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blinds(horizontal)">
                                      <p:cBhvr>
                                        <p:cTn id="7" dur="500"/>
                                        <p:tgtEl>
                                          <p:spTgt spid="1075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7523">
                                            <p:txEl>
                                              <p:pRg st="1" end="1"/>
                                            </p:txEl>
                                          </p:spTgt>
                                        </p:tgtEl>
                                        <p:attrNameLst>
                                          <p:attrName>style.visibility</p:attrName>
                                        </p:attrNameLst>
                                      </p:cBhvr>
                                      <p:to>
                                        <p:strVal val="visible"/>
                                      </p:to>
                                    </p:set>
                                    <p:animEffect transition="in" filter="blinds(horizontal)">
                                      <p:cBhvr>
                                        <p:cTn id="10" dur="500"/>
                                        <p:tgtEl>
                                          <p:spTgt spid="10752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animEffect transition="in" filter="blinds(horizontal)">
                                      <p:cBhvr>
                                        <p:cTn id="13" dur="500"/>
                                        <p:tgtEl>
                                          <p:spTgt spid="10752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7523">
                                            <p:txEl>
                                              <p:pRg st="3" end="3"/>
                                            </p:txEl>
                                          </p:spTgt>
                                        </p:tgtEl>
                                        <p:attrNameLst>
                                          <p:attrName>style.visibility</p:attrName>
                                        </p:attrNameLst>
                                      </p:cBhvr>
                                      <p:to>
                                        <p:strVal val="visible"/>
                                      </p:to>
                                    </p:set>
                                    <p:animEffect transition="in" filter="blinds(horizontal)">
                                      <p:cBhvr>
                                        <p:cTn id="16" dur="500"/>
                                        <p:tgtEl>
                                          <p:spTgt spid="1075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7523">
                                            <p:txEl>
                                              <p:pRg st="4" end="4"/>
                                            </p:txEl>
                                          </p:spTgt>
                                        </p:tgtEl>
                                        <p:attrNameLst>
                                          <p:attrName>style.visibility</p:attrName>
                                        </p:attrNameLst>
                                      </p:cBhvr>
                                      <p:to>
                                        <p:strVal val="visible"/>
                                      </p:to>
                                    </p:set>
                                    <p:animEffect transition="in" filter="blinds(horizontal)">
                                      <p:cBhvr>
                                        <p:cTn id="21" dur="500"/>
                                        <p:tgtEl>
                                          <p:spTgt spid="10752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7523">
                                            <p:txEl>
                                              <p:pRg st="5" end="5"/>
                                            </p:txEl>
                                          </p:spTgt>
                                        </p:tgtEl>
                                        <p:attrNameLst>
                                          <p:attrName>style.visibility</p:attrName>
                                        </p:attrNameLst>
                                      </p:cBhvr>
                                      <p:to>
                                        <p:strVal val="visible"/>
                                      </p:to>
                                    </p:set>
                                    <p:animEffect transition="in" filter="blinds(horizontal)">
                                      <p:cBhvr>
                                        <p:cTn id="24" dur="500"/>
                                        <p:tgtEl>
                                          <p:spTgt spid="10752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7523">
                                            <p:txEl>
                                              <p:pRg st="6" end="6"/>
                                            </p:txEl>
                                          </p:spTgt>
                                        </p:tgtEl>
                                        <p:attrNameLst>
                                          <p:attrName>style.visibility</p:attrName>
                                        </p:attrNameLst>
                                      </p:cBhvr>
                                      <p:to>
                                        <p:strVal val="visible"/>
                                      </p:to>
                                    </p:set>
                                    <p:animEffect transition="in" filter="blinds(horizontal)">
                                      <p:cBhvr>
                                        <p:cTn id="27" dur="500"/>
                                        <p:tgtEl>
                                          <p:spTgt spid="1075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gure 2_17"/>
          <p:cNvPicPr>
            <a:picLocks noChangeAspect="1" noChangeArrowheads="1"/>
          </p:cNvPicPr>
          <p:nvPr/>
        </p:nvPicPr>
        <p:blipFill>
          <a:blip r:embed="rId2" cstate="print"/>
          <a:srcRect/>
          <a:stretch>
            <a:fillRect/>
          </a:stretch>
        </p:blipFill>
        <p:spPr bwMode="auto">
          <a:xfrm>
            <a:off x="1695450" y="1228725"/>
            <a:ext cx="5319713" cy="5230813"/>
          </a:xfrm>
          <a:prstGeom prst="rect">
            <a:avLst/>
          </a:prstGeom>
          <a:noFill/>
          <a:ln w="9525">
            <a:noFill/>
            <a:miter lim="800000"/>
            <a:headEnd/>
            <a:tailEnd/>
          </a:ln>
        </p:spPr>
      </p:pic>
      <p:sp>
        <p:nvSpPr>
          <p:cNvPr id="38915" name="Rectangle 3"/>
          <p:cNvSpPr>
            <a:spLocks noChangeArrowheads="1"/>
          </p:cNvSpPr>
          <p:nvPr/>
        </p:nvSpPr>
        <p:spPr bwMode="auto">
          <a:xfrm>
            <a:off x="457200" y="0"/>
            <a:ext cx="8229600" cy="1384300"/>
          </a:xfrm>
          <a:prstGeom prst="rect">
            <a:avLst/>
          </a:prstGeom>
          <a:noFill/>
          <a:ln w="9525">
            <a:noFill/>
            <a:miter lim="800000"/>
            <a:headEnd/>
            <a:tailEnd/>
          </a:ln>
        </p:spPr>
        <p:txBody>
          <a:bodyPr anchor="ctr"/>
          <a:lstStyle/>
          <a:p>
            <a:pPr algn="ctr"/>
            <a:r>
              <a:rPr lang="en-US" sz="4400" b="1">
                <a:solidFill>
                  <a:srgbClr val="FF0000"/>
                </a:solidFill>
              </a:rPr>
              <a:t>Male and Female Drivers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ure 2_7"/>
          <p:cNvPicPr>
            <a:picLocks noChangeAspect="1" noChangeArrowheads="1"/>
          </p:cNvPicPr>
          <p:nvPr/>
        </p:nvPicPr>
        <p:blipFill>
          <a:blip r:embed="rId2" cstate="print"/>
          <a:srcRect/>
          <a:stretch>
            <a:fillRect/>
          </a:stretch>
        </p:blipFill>
        <p:spPr bwMode="auto">
          <a:xfrm>
            <a:off x="2598738" y="1162050"/>
            <a:ext cx="3721100" cy="5300663"/>
          </a:xfrm>
          <a:prstGeom prst="rect">
            <a:avLst/>
          </a:prstGeom>
          <a:noFill/>
          <a:ln w="9525">
            <a:noFill/>
            <a:miter lim="800000"/>
            <a:headEnd/>
            <a:tailEnd/>
          </a:ln>
        </p:spPr>
      </p:pic>
      <p:sp>
        <p:nvSpPr>
          <p:cNvPr id="40963" name="Rectangle 3"/>
          <p:cNvSpPr>
            <a:spLocks noChangeArrowheads="1"/>
          </p:cNvSpPr>
          <p:nvPr/>
        </p:nvSpPr>
        <p:spPr bwMode="auto">
          <a:xfrm>
            <a:off x="457200" y="0"/>
            <a:ext cx="8229600" cy="1384300"/>
          </a:xfrm>
          <a:prstGeom prst="rect">
            <a:avLst/>
          </a:prstGeom>
          <a:noFill/>
          <a:ln w="9525">
            <a:noFill/>
            <a:miter lim="800000"/>
            <a:headEnd/>
            <a:tailEnd/>
          </a:ln>
        </p:spPr>
        <p:txBody>
          <a:bodyPr anchor="ctr"/>
          <a:lstStyle/>
          <a:p>
            <a:pPr algn="ctr"/>
            <a:r>
              <a:rPr lang="en-US" sz="4400" b="1">
                <a:solidFill>
                  <a:srgbClr val="FF0000"/>
                </a:solidFill>
              </a:rPr>
              <a:t>Male and Female Drivers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81150" y="217488"/>
            <a:ext cx="6067425"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Tahoma" pitchFamily="34" charset="0"/>
              </a:rPr>
              <a:t>Valuation of Transportation Safety </a:t>
            </a:r>
          </a:p>
        </p:txBody>
      </p:sp>
      <p:sp>
        <p:nvSpPr>
          <p:cNvPr id="3075" name="Text Box 5"/>
          <p:cNvSpPr txBox="1">
            <a:spLocks noChangeArrowheads="1"/>
          </p:cNvSpPr>
          <p:nvPr/>
        </p:nvSpPr>
        <p:spPr bwMode="auto">
          <a:xfrm>
            <a:off x="3571875" y="871538"/>
            <a:ext cx="1914525"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Value of Life</a:t>
            </a:r>
          </a:p>
        </p:txBody>
      </p:sp>
      <p:sp>
        <p:nvSpPr>
          <p:cNvPr id="3076" name="Text Box 6"/>
          <p:cNvSpPr txBox="1">
            <a:spLocks noChangeArrowheads="1"/>
          </p:cNvSpPr>
          <p:nvPr/>
        </p:nvSpPr>
        <p:spPr bwMode="auto">
          <a:xfrm>
            <a:off x="1416050" y="1458913"/>
            <a:ext cx="1944688"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Human Capital</a:t>
            </a:r>
          </a:p>
        </p:txBody>
      </p:sp>
      <p:sp>
        <p:nvSpPr>
          <p:cNvPr id="3077" name="Text Box 7"/>
          <p:cNvSpPr txBox="1">
            <a:spLocks noChangeArrowheads="1"/>
          </p:cNvSpPr>
          <p:nvPr/>
        </p:nvSpPr>
        <p:spPr bwMode="auto">
          <a:xfrm>
            <a:off x="176213" y="2149475"/>
            <a:ext cx="1827212" cy="37623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Direct Costs</a:t>
            </a:r>
          </a:p>
        </p:txBody>
      </p:sp>
      <p:sp>
        <p:nvSpPr>
          <p:cNvPr id="3078" name="Text Box 8"/>
          <p:cNvSpPr txBox="1">
            <a:spLocks noChangeArrowheads="1"/>
          </p:cNvSpPr>
          <p:nvPr/>
        </p:nvSpPr>
        <p:spPr bwMode="auto">
          <a:xfrm>
            <a:off x="1765300" y="2824163"/>
            <a:ext cx="1930400"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Output Losses</a:t>
            </a:r>
          </a:p>
        </p:txBody>
      </p:sp>
      <p:sp>
        <p:nvSpPr>
          <p:cNvPr id="3079" name="Text Box 9"/>
          <p:cNvSpPr txBox="1">
            <a:spLocks noChangeArrowheads="1"/>
          </p:cNvSpPr>
          <p:nvPr/>
        </p:nvSpPr>
        <p:spPr bwMode="auto">
          <a:xfrm>
            <a:off x="0" y="3411538"/>
            <a:ext cx="2147888"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Net Consumption</a:t>
            </a:r>
          </a:p>
        </p:txBody>
      </p:sp>
      <p:sp>
        <p:nvSpPr>
          <p:cNvPr id="3080" name="Text Box 10"/>
          <p:cNvSpPr txBox="1">
            <a:spLocks noChangeArrowheads="1"/>
          </p:cNvSpPr>
          <p:nvPr/>
        </p:nvSpPr>
        <p:spPr bwMode="auto">
          <a:xfrm>
            <a:off x="0" y="4146550"/>
            <a:ext cx="2190750" cy="37623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Gross Output</a:t>
            </a:r>
          </a:p>
        </p:txBody>
      </p:sp>
      <p:sp>
        <p:nvSpPr>
          <p:cNvPr id="3081" name="Text Box 11"/>
          <p:cNvSpPr txBox="1">
            <a:spLocks noChangeArrowheads="1"/>
          </p:cNvSpPr>
          <p:nvPr/>
        </p:nvSpPr>
        <p:spPr bwMode="auto">
          <a:xfrm>
            <a:off x="6110288" y="1408113"/>
            <a:ext cx="2320925"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Willingness to Pay</a:t>
            </a:r>
          </a:p>
        </p:txBody>
      </p:sp>
      <p:sp>
        <p:nvSpPr>
          <p:cNvPr id="3082" name="Text Box 12"/>
          <p:cNvSpPr txBox="1">
            <a:spLocks noChangeArrowheads="1"/>
          </p:cNvSpPr>
          <p:nvPr/>
        </p:nvSpPr>
        <p:spPr bwMode="auto">
          <a:xfrm>
            <a:off x="4603750" y="2003425"/>
            <a:ext cx="2249488" cy="37623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Collective Decision</a:t>
            </a:r>
          </a:p>
        </p:txBody>
      </p:sp>
      <p:sp>
        <p:nvSpPr>
          <p:cNvPr id="3083" name="Text Box 13"/>
          <p:cNvSpPr txBox="1">
            <a:spLocks noChangeArrowheads="1"/>
          </p:cNvSpPr>
          <p:nvPr/>
        </p:nvSpPr>
        <p:spPr bwMode="auto">
          <a:xfrm>
            <a:off x="5965825" y="2606675"/>
            <a:ext cx="2974975" cy="37623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Changes in Individual Risk</a:t>
            </a:r>
          </a:p>
        </p:txBody>
      </p:sp>
      <p:sp>
        <p:nvSpPr>
          <p:cNvPr id="3084" name="Text Box 14"/>
          <p:cNvSpPr txBox="1">
            <a:spLocks noChangeArrowheads="1"/>
          </p:cNvSpPr>
          <p:nvPr/>
        </p:nvSpPr>
        <p:spPr bwMode="auto">
          <a:xfrm>
            <a:off x="4510088" y="3317875"/>
            <a:ext cx="2103437" cy="37623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Court Awards</a:t>
            </a:r>
          </a:p>
        </p:txBody>
      </p:sp>
      <p:sp>
        <p:nvSpPr>
          <p:cNvPr id="3085" name="Text Box 15"/>
          <p:cNvSpPr txBox="1">
            <a:spLocks noChangeArrowheads="1"/>
          </p:cNvSpPr>
          <p:nvPr/>
        </p:nvSpPr>
        <p:spPr bwMode="auto">
          <a:xfrm>
            <a:off x="4503738" y="3935413"/>
            <a:ext cx="2698750"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Government Decisions</a:t>
            </a:r>
          </a:p>
        </p:txBody>
      </p:sp>
      <p:sp>
        <p:nvSpPr>
          <p:cNvPr id="3086" name="Text Box 16"/>
          <p:cNvSpPr txBox="1">
            <a:spLocks noChangeArrowheads="1"/>
          </p:cNvSpPr>
          <p:nvPr/>
        </p:nvSpPr>
        <p:spPr bwMode="auto">
          <a:xfrm>
            <a:off x="6069013" y="4672013"/>
            <a:ext cx="2379662"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Wage Differentials</a:t>
            </a:r>
          </a:p>
        </p:txBody>
      </p:sp>
      <p:sp>
        <p:nvSpPr>
          <p:cNvPr id="3087" name="Text Box 17"/>
          <p:cNvSpPr txBox="1">
            <a:spLocks noChangeArrowheads="1"/>
          </p:cNvSpPr>
          <p:nvPr/>
        </p:nvSpPr>
        <p:spPr bwMode="auto">
          <a:xfrm>
            <a:off x="6061075" y="5360988"/>
            <a:ext cx="2379663"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Consumer Behavior</a:t>
            </a:r>
          </a:p>
        </p:txBody>
      </p:sp>
      <p:sp>
        <p:nvSpPr>
          <p:cNvPr id="3088" name="Text Box 18"/>
          <p:cNvSpPr txBox="1">
            <a:spLocks noChangeArrowheads="1"/>
          </p:cNvSpPr>
          <p:nvPr/>
        </p:nvSpPr>
        <p:spPr bwMode="auto">
          <a:xfrm>
            <a:off x="6097588" y="6021388"/>
            <a:ext cx="2379662" cy="6508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Hypothetical Risk Reduction</a:t>
            </a:r>
          </a:p>
        </p:txBody>
      </p:sp>
      <p:sp>
        <p:nvSpPr>
          <p:cNvPr id="3089" name="Line 19"/>
          <p:cNvSpPr>
            <a:spLocks noChangeShapeType="1"/>
          </p:cNvSpPr>
          <p:nvPr/>
        </p:nvSpPr>
        <p:spPr bwMode="auto">
          <a:xfrm flipV="1">
            <a:off x="3076575" y="1146175"/>
            <a:ext cx="465138" cy="233363"/>
          </a:xfrm>
          <a:prstGeom prst="line">
            <a:avLst/>
          </a:prstGeom>
          <a:noFill/>
          <a:ln w="9525">
            <a:solidFill>
              <a:schemeClr val="tx1"/>
            </a:solidFill>
            <a:round/>
            <a:headEnd/>
            <a:tailEnd type="triangle" w="med" len="med"/>
          </a:ln>
        </p:spPr>
        <p:txBody>
          <a:bodyPr/>
          <a:lstStyle/>
          <a:p>
            <a:endParaRPr lang="en-US"/>
          </a:p>
        </p:txBody>
      </p:sp>
      <p:sp>
        <p:nvSpPr>
          <p:cNvPr id="3090" name="Line 20"/>
          <p:cNvSpPr>
            <a:spLocks noChangeShapeType="1"/>
          </p:cNvSpPr>
          <p:nvPr/>
        </p:nvSpPr>
        <p:spPr bwMode="auto">
          <a:xfrm flipH="1" flipV="1">
            <a:off x="5616575" y="1089025"/>
            <a:ext cx="784225" cy="246063"/>
          </a:xfrm>
          <a:prstGeom prst="line">
            <a:avLst/>
          </a:prstGeom>
          <a:noFill/>
          <a:ln w="9525">
            <a:solidFill>
              <a:schemeClr val="tx1"/>
            </a:solidFill>
            <a:round/>
            <a:headEnd/>
            <a:tailEnd type="triangle" w="med" len="med"/>
          </a:ln>
        </p:spPr>
        <p:txBody>
          <a:bodyPr/>
          <a:lstStyle/>
          <a:p>
            <a:endParaRPr lang="en-US"/>
          </a:p>
        </p:txBody>
      </p:sp>
      <p:sp>
        <p:nvSpPr>
          <p:cNvPr id="3091" name="Line 21"/>
          <p:cNvSpPr>
            <a:spLocks noChangeShapeType="1"/>
          </p:cNvSpPr>
          <p:nvPr/>
        </p:nvSpPr>
        <p:spPr bwMode="auto">
          <a:xfrm flipV="1">
            <a:off x="1552575" y="1871663"/>
            <a:ext cx="0" cy="203200"/>
          </a:xfrm>
          <a:prstGeom prst="line">
            <a:avLst/>
          </a:prstGeom>
          <a:noFill/>
          <a:ln w="9525">
            <a:solidFill>
              <a:schemeClr val="tx1"/>
            </a:solidFill>
            <a:round/>
            <a:headEnd/>
            <a:tailEnd type="triangle" w="med" len="med"/>
          </a:ln>
        </p:spPr>
        <p:txBody>
          <a:bodyPr/>
          <a:lstStyle/>
          <a:p>
            <a:endParaRPr lang="en-US"/>
          </a:p>
        </p:txBody>
      </p:sp>
      <p:sp>
        <p:nvSpPr>
          <p:cNvPr id="3092" name="Line 22"/>
          <p:cNvSpPr>
            <a:spLocks noChangeShapeType="1"/>
          </p:cNvSpPr>
          <p:nvPr/>
        </p:nvSpPr>
        <p:spPr bwMode="auto">
          <a:xfrm flipV="1">
            <a:off x="2684463" y="1871663"/>
            <a:ext cx="0" cy="871537"/>
          </a:xfrm>
          <a:prstGeom prst="line">
            <a:avLst/>
          </a:prstGeom>
          <a:noFill/>
          <a:ln w="9525">
            <a:solidFill>
              <a:schemeClr val="tx1"/>
            </a:solidFill>
            <a:round/>
            <a:headEnd/>
            <a:tailEnd type="triangle" w="med" len="med"/>
          </a:ln>
        </p:spPr>
        <p:txBody>
          <a:bodyPr/>
          <a:lstStyle/>
          <a:p>
            <a:endParaRPr lang="en-US"/>
          </a:p>
        </p:txBody>
      </p:sp>
      <p:sp>
        <p:nvSpPr>
          <p:cNvPr id="3093" name="Line 23"/>
          <p:cNvSpPr>
            <a:spLocks noChangeShapeType="1"/>
          </p:cNvSpPr>
          <p:nvPr/>
        </p:nvSpPr>
        <p:spPr bwMode="auto">
          <a:xfrm>
            <a:off x="2162175" y="3584575"/>
            <a:ext cx="334963" cy="14288"/>
          </a:xfrm>
          <a:prstGeom prst="line">
            <a:avLst/>
          </a:prstGeom>
          <a:noFill/>
          <a:ln w="9525">
            <a:solidFill>
              <a:schemeClr val="tx1"/>
            </a:solidFill>
            <a:round/>
            <a:headEnd/>
            <a:tailEnd/>
          </a:ln>
        </p:spPr>
        <p:txBody>
          <a:bodyPr/>
          <a:lstStyle/>
          <a:p>
            <a:endParaRPr lang="en-US"/>
          </a:p>
        </p:txBody>
      </p:sp>
      <p:sp>
        <p:nvSpPr>
          <p:cNvPr id="3094" name="Line 24"/>
          <p:cNvSpPr>
            <a:spLocks noChangeShapeType="1"/>
          </p:cNvSpPr>
          <p:nvPr/>
        </p:nvSpPr>
        <p:spPr bwMode="auto">
          <a:xfrm>
            <a:off x="2176463" y="4340225"/>
            <a:ext cx="320675" cy="0"/>
          </a:xfrm>
          <a:prstGeom prst="line">
            <a:avLst/>
          </a:prstGeom>
          <a:noFill/>
          <a:ln w="9525">
            <a:solidFill>
              <a:schemeClr val="tx1"/>
            </a:solidFill>
            <a:round/>
            <a:headEnd/>
            <a:tailEnd/>
          </a:ln>
        </p:spPr>
        <p:txBody>
          <a:bodyPr/>
          <a:lstStyle/>
          <a:p>
            <a:endParaRPr lang="en-US"/>
          </a:p>
        </p:txBody>
      </p:sp>
      <p:sp>
        <p:nvSpPr>
          <p:cNvPr id="3095" name="Line 25"/>
          <p:cNvSpPr>
            <a:spLocks noChangeShapeType="1"/>
          </p:cNvSpPr>
          <p:nvPr/>
        </p:nvSpPr>
        <p:spPr bwMode="auto">
          <a:xfrm flipV="1">
            <a:off x="2511425" y="3265488"/>
            <a:ext cx="0" cy="1060450"/>
          </a:xfrm>
          <a:prstGeom prst="line">
            <a:avLst/>
          </a:prstGeom>
          <a:noFill/>
          <a:ln w="9525">
            <a:solidFill>
              <a:schemeClr val="tx1"/>
            </a:solidFill>
            <a:round/>
            <a:headEnd/>
            <a:tailEnd type="triangle" w="med" len="med"/>
          </a:ln>
        </p:spPr>
        <p:txBody>
          <a:bodyPr/>
          <a:lstStyle/>
          <a:p>
            <a:endParaRPr lang="en-US"/>
          </a:p>
        </p:txBody>
      </p:sp>
      <p:sp>
        <p:nvSpPr>
          <p:cNvPr id="3096" name="Text Box 26"/>
          <p:cNvSpPr txBox="1">
            <a:spLocks noChangeArrowheads="1"/>
          </p:cNvSpPr>
          <p:nvPr/>
        </p:nvSpPr>
        <p:spPr bwMode="auto">
          <a:xfrm>
            <a:off x="1603375" y="5073650"/>
            <a:ext cx="2147888" cy="37623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atin typeface="Tahoma" pitchFamily="34" charset="0"/>
              </a:rPr>
              <a:t>Pain &amp; Suffering</a:t>
            </a:r>
          </a:p>
        </p:txBody>
      </p:sp>
      <p:sp>
        <p:nvSpPr>
          <p:cNvPr id="3097" name="Line 27"/>
          <p:cNvSpPr>
            <a:spLocks noChangeShapeType="1"/>
          </p:cNvSpPr>
          <p:nvPr/>
        </p:nvSpPr>
        <p:spPr bwMode="auto">
          <a:xfrm flipV="1">
            <a:off x="2887663" y="3208338"/>
            <a:ext cx="0" cy="1828800"/>
          </a:xfrm>
          <a:prstGeom prst="line">
            <a:avLst/>
          </a:prstGeom>
          <a:noFill/>
          <a:ln w="9525">
            <a:solidFill>
              <a:schemeClr val="tx1"/>
            </a:solidFill>
            <a:round/>
            <a:headEnd/>
            <a:tailEnd type="triangle" w="med" len="med"/>
          </a:ln>
        </p:spPr>
        <p:txBody>
          <a:bodyPr/>
          <a:lstStyle/>
          <a:p>
            <a:endParaRPr lang="en-US"/>
          </a:p>
        </p:txBody>
      </p:sp>
      <p:sp>
        <p:nvSpPr>
          <p:cNvPr id="3098" name="Line 28"/>
          <p:cNvSpPr>
            <a:spLocks noChangeShapeType="1"/>
          </p:cNvSpPr>
          <p:nvPr/>
        </p:nvSpPr>
        <p:spPr bwMode="auto">
          <a:xfrm flipH="1" flipV="1">
            <a:off x="8723313" y="3033713"/>
            <a:ext cx="28575" cy="3338512"/>
          </a:xfrm>
          <a:prstGeom prst="line">
            <a:avLst/>
          </a:prstGeom>
          <a:noFill/>
          <a:ln w="9525">
            <a:solidFill>
              <a:schemeClr val="tx1"/>
            </a:solidFill>
            <a:round/>
            <a:headEnd/>
            <a:tailEnd type="triangle" w="med" len="med"/>
          </a:ln>
        </p:spPr>
        <p:txBody>
          <a:bodyPr/>
          <a:lstStyle/>
          <a:p>
            <a:endParaRPr lang="en-US"/>
          </a:p>
        </p:txBody>
      </p:sp>
      <p:sp>
        <p:nvSpPr>
          <p:cNvPr id="3099" name="Line 29"/>
          <p:cNvSpPr>
            <a:spLocks noChangeShapeType="1"/>
          </p:cNvSpPr>
          <p:nvPr/>
        </p:nvSpPr>
        <p:spPr bwMode="auto">
          <a:xfrm>
            <a:off x="8491538" y="6372225"/>
            <a:ext cx="260350" cy="0"/>
          </a:xfrm>
          <a:prstGeom prst="line">
            <a:avLst/>
          </a:prstGeom>
          <a:noFill/>
          <a:ln w="9525">
            <a:solidFill>
              <a:schemeClr val="tx1"/>
            </a:solidFill>
            <a:round/>
            <a:headEnd/>
            <a:tailEnd/>
          </a:ln>
        </p:spPr>
        <p:txBody>
          <a:bodyPr/>
          <a:lstStyle/>
          <a:p>
            <a:endParaRPr lang="en-US"/>
          </a:p>
        </p:txBody>
      </p:sp>
      <p:sp>
        <p:nvSpPr>
          <p:cNvPr id="3100" name="Line 30"/>
          <p:cNvSpPr>
            <a:spLocks noChangeShapeType="1"/>
          </p:cNvSpPr>
          <p:nvPr/>
        </p:nvSpPr>
        <p:spPr bwMode="auto">
          <a:xfrm>
            <a:off x="8447088" y="5529263"/>
            <a:ext cx="290512" cy="0"/>
          </a:xfrm>
          <a:prstGeom prst="line">
            <a:avLst/>
          </a:prstGeom>
          <a:noFill/>
          <a:ln w="9525">
            <a:solidFill>
              <a:schemeClr val="tx1"/>
            </a:solidFill>
            <a:round/>
            <a:headEnd/>
            <a:tailEnd/>
          </a:ln>
        </p:spPr>
        <p:txBody>
          <a:bodyPr/>
          <a:lstStyle/>
          <a:p>
            <a:endParaRPr lang="en-US"/>
          </a:p>
        </p:txBody>
      </p:sp>
      <p:sp>
        <p:nvSpPr>
          <p:cNvPr id="3101" name="Line 31"/>
          <p:cNvSpPr>
            <a:spLocks noChangeShapeType="1"/>
          </p:cNvSpPr>
          <p:nvPr/>
        </p:nvSpPr>
        <p:spPr bwMode="auto">
          <a:xfrm>
            <a:off x="8447088" y="4818063"/>
            <a:ext cx="276225" cy="0"/>
          </a:xfrm>
          <a:prstGeom prst="line">
            <a:avLst/>
          </a:prstGeom>
          <a:noFill/>
          <a:ln w="9525">
            <a:solidFill>
              <a:schemeClr val="tx1"/>
            </a:solidFill>
            <a:round/>
            <a:headEnd/>
            <a:tailEnd/>
          </a:ln>
        </p:spPr>
        <p:txBody>
          <a:bodyPr/>
          <a:lstStyle/>
          <a:p>
            <a:endParaRPr lang="en-US"/>
          </a:p>
        </p:txBody>
      </p:sp>
      <p:sp>
        <p:nvSpPr>
          <p:cNvPr id="3102" name="Line 32"/>
          <p:cNvSpPr>
            <a:spLocks noChangeShapeType="1"/>
          </p:cNvSpPr>
          <p:nvPr/>
        </p:nvSpPr>
        <p:spPr bwMode="auto">
          <a:xfrm>
            <a:off x="4340225" y="2147888"/>
            <a:ext cx="0" cy="1944687"/>
          </a:xfrm>
          <a:prstGeom prst="line">
            <a:avLst/>
          </a:prstGeom>
          <a:noFill/>
          <a:ln w="9525">
            <a:solidFill>
              <a:schemeClr val="tx1"/>
            </a:solidFill>
            <a:round/>
            <a:headEnd/>
            <a:tailEnd/>
          </a:ln>
        </p:spPr>
        <p:txBody>
          <a:bodyPr/>
          <a:lstStyle/>
          <a:p>
            <a:endParaRPr lang="en-US"/>
          </a:p>
        </p:txBody>
      </p:sp>
      <p:sp>
        <p:nvSpPr>
          <p:cNvPr id="3103" name="Line 33"/>
          <p:cNvSpPr>
            <a:spLocks noChangeShapeType="1"/>
          </p:cNvSpPr>
          <p:nvPr/>
        </p:nvSpPr>
        <p:spPr bwMode="auto">
          <a:xfrm flipH="1">
            <a:off x="4340225" y="4106863"/>
            <a:ext cx="158750" cy="1587"/>
          </a:xfrm>
          <a:prstGeom prst="line">
            <a:avLst/>
          </a:prstGeom>
          <a:noFill/>
          <a:ln w="9525">
            <a:solidFill>
              <a:schemeClr val="tx1"/>
            </a:solidFill>
            <a:round/>
            <a:headEnd/>
            <a:tailEnd/>
          </a:ln>
        </p:spPr>
        <p:txBody>
          <a:bodyPr/>
          <a:lstStyle/>
          <a:p>
            <a:endParaRPr lang="en-US"/>
          </a:p>
        </p:txBody>
      </p:sp>
      <p:sp>
        <p:nvSpPr>
          <p:cNvPr id="3104" name="Line 34"/>
          <p:cNvSpPr>
            <a:spLocks noChangeShapeType="1"/>
          </p:cNvSpPr>
          <p:nvPr/>
        </p:nvSpPr>
        <p:spPr bwMode="auto">
          <a:xfrm flipH="1" flipV="1">
            <a:off x="4340225" y="3527425"/>
            <a:ext cx="158750" cy="0"/>
          </a:xfrm>
          <a:prstGeom prst="line">
            <a:avLst/>
          </a:prstGeom>
          <a:noFill/>
          <a:ln w="9525">
            <a:solidFill>
              <a:schemeClr val="tx1"/>
            </a:solidFill>
            <a:round/>
            <a:headEnd/>
            <a:tailEnd/>
          </a:ln>
        </p:spPr>
        <p:txBody>
          <a:bodyPr/>
          <a:lstStyle/>
          <a:p>
            <a:endParaRPr lang="en-US"/>
          </a:p>
        </p:txBody>
      </p:sp>
      <p:sp>
        <p:nvSpPr>
          <p:cNvPr id="3105" name="Line 35"/>
          <p:cNvSpPr>
            <a:spLocks noChangeShapeType="1"/>
          </p:cNvSpPr>
          <p:nvPr/>
        </p:nvSpPr>
        <p:spPr bwMode="auto">
          <a:xfrm>
            <a:off x="4325938" y="2119313"/>
            <a:ext cx="288925" cy="0"/>
          </a:xfrm>
          <a:prstGeom prst="line">
            <a:avLst/>
          </a:prstGeom>
          <a:noFill/>
          <a:ln w="9525">
            <a:solidFill>
              <a:schemeClr val="tx1"/>
            </a:solidFill>
            <a:round/>
            <a:headEnd/>
            <a:tailEnd type="triangle" w="med" len="med"/>
          </a:ln>
        </p:spPr>
        <p:txBody>
          <a:bodyPr/>
          <a:lstStyle/>
          <a:p>
            <a:endParaRPr lang="en-US"/>
          </a:p>
        </p:txBody>
      </p:sp>
      <p:sp>
        <p:nvSpPr>
          <p:cNvPr id="3106" name="Line 36"/>
          <p:cNvSpPr>
            <a:spLocks noChangeShapeType="1"/>
          </p:cNvSpPr>
          <p:nvPr/>
        </p:nvSpPr>
        <p:spPr bwMode="auto">
          <a:xfrm flipV="1">
            <a:off x="6211888" y="1800225"/>
            <a:ext cx="188912" cy="158750"/>
          </a:xfrm>
          <a:prstGeom prst="line">
            <a:avLst/>
          </a:prstGeom>
          <a:noFill/>
          <a:ln w="9525">
            <a:solidFill>
              <a:schemeClr val="tx1"/>
            </a:solidFill>
            <a:round/>
            <a:headEnd/>
            <a:tailEnd type="triangle" w="med" len="med"/>
          </a:ln>
        </p:spPr>
        <p:txBody>
          <a:bodyPr/>
          <a:lstStyle/>
          <a:p>
            <a:endParaRPr lang="en-US"/>
          </a:p>
        </p:txBody>
      </p:sp>
      <p:sp>
        <p:nvSpPr>
          <p:cNvPr id="3107" name="Line 37"/>
          <p:cNvSpPr>
            <a:spLocks noChangeShapeType="1"/>
          </p:cNvSpPr>
          <p:nvPr/>
        </p:nvSpPr>
        <p:spPr bwMode="auto">
          <a:xfrm flipV="1">
            <a:off x="7662863" y="1828800"/>
            <a:ext cx="0" cy="725488"/>
          </a:xfrm>
          <a:prstGeom prst="line">
            <a:avLst/>
          </a:prstGeom>
          <a:noFill/>
          <a:ln w="9525">
            <a:solidFill>
              <a:schemeClr val="tx1"/>
            </a:solidFill>
            <a:round/>
            <a:headEnd/>
            <a:tailEnd type="triangle" w="med" len="med"/>
          </a:ln>
        </p:spPr>
        <p:txBody>
          <a:bodyPr/>
          <a:lstStyle/>
          <a:p>
            <a:endParaRPr lang="en-US"/>
          </a:p>
        </p:txBody>
      </p:sp>
      <p:sp>
        <p:nvSpPr>
          <p:cNvPr id="3108" name="Text Box 38"/>
          <p:cNvSpPr txBox="1">
            <a:spLocks noChangeArrowheads="1"/>
          </p:cNvSpPr>
          <p:nvPr/>
        </p:nvSpPr>
        <p:spPr bwMode="auto">
          <a:xfrm>
            <a:off x="2027238" y="1787525"/>
            <a:ext cx="350837" cy="366713"/>
          </a:xfrm>
          <a:prstGeom prst="rect">
            <a:avLst/>
          </a:prstGeom>
          <a:noFill/>
          <a:ln w="9525">
            <a:noFill/>
            <a:miter lim="800000"/>
            <a:headEnd/>
            <a:tailEnd/>
          </a:ln>
        </p:spPr>
        <p:txBody>
          <a:bodyPr wrap="none">
            <a:spAutoFit/>
          </a:bodyPr>
          <a:lstStyle/>
          <a:p>
            <a:pPr eaLnBrk="0" hangingPunct="0"/>
            <a:r>
              <a:rPr lang="en-US">
                <a:latin typeface="Tahoma" pitchFamily="34" charset="0"/>
              </a:rPr>
              <a:t>+</a:t>
            </a:r>
          </a:p>
        </p:txBody>
      </p:sp>
      <p:sp>
        <p:nvSpPr>
          <p:cNvPr id="3109" name="Line 39"/>
          <p:cNvSpPr>
            <a:spLocks noChangeShapeType="1"/>
          </p:cNvSpPr>
          <p:nvPr/>
        </p:nvSpPr>
        <p:spPr bwMode="auto">
          <a:xfrm flipH="1">
            <a:off x="1684338" y="1989138"/>
            <a:ext cx="319087" cy="0"/>
          </a:xfrm>
          <a:prstGeom prst="line">
            <a:avLst/>
          </a:prstGeom>
          <a:noFill/>
          <a:ln w="9525">
            <a:solidFill>
              <a:schemeClr val="tx1"/>
            </a:solidFill>
            <a:round/>
            <a:headEnd/>
            <a:tailEnd type="triangle" w="med" len="med"/>
          </a:ln>
        </p:spPr>
        <p:txBody>
          <a:bodyPr/>
          <a:lstStyle/>
          <a:p>
            <a:endParaRPr lang="en-US"/>
          </a:p>
        </p:txBody>
      </p:sp>
      <p:sp>
        <p:nvSpPr>
          <p:cNvPr id="3110" name="Line 40"/>
          <p:cNvSpPr>
            <a:spLocks noChangeShapeType="1"/>
          </p:cNvSpPr>
          <p:nvPr/>
        </p:nvSpPr>
        <p:spPr bwMode="auto">
          <a:xfrm>
            <a:off x="2379663" y="1989138"/>
            <a:ext cx="203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p:txBody>
          <a:bodyPr/>
          <a:lstStyle/>
          <a:p>
            <a:pPr eaLnBrk="1" hangingPunct="1">
              <a:lnSpc>
                <a:spcPct val="90000"/>
              </a:lnSpc>
            </a:pPr>
            <a:r>
              <a:rPr lang="en-US" dirty="0"/>
              <a:t>Medical Costs</a:t>
            </a:r>
          </a:p>
          <a:p>
            <a:pPr eaLnBrk="1" hangingPunct="1">
              <a:lnSpc>
                <a:spcPct val="90000"/>
              </a:lnSpc>
            </a:pPr>
            <a:r>
              <a:rPr lang="en-US" dirty="0"/>
              <a:t>Emergency Services</a:t>
            </a:r>
          </a:p>
          <a:p>
            <a:pPr eaLnBrk="1" hangingPunct="1">
              <a:lnSpc>
                <a:spcPct val="90000"/>
              </a:lnSpc>
            </a:pPr>
            <a:r>
              <a:rPr lang="en-US" dirty="0"/>
              <a:t>Property Damage</a:t>
            </a:r>
          </a:p>
          <a:p>
            <a:pPr eaLnBrk="1" hangingPunct="1">
              <a:lnSpc>
                <a:spcPct val="90000"/>
              </a:lnSpc>
            </a:pPr>
            <a:r>
              <a:rPr lang="en-US"/>
              <a:t>Administrative expenses</a:t>
            </a:r>
            <a:endParaRPr lang="en-US" dirty="0"/>
          </a:p>
          <a:p>
            <a:pPr eaLnBrk="1" hangingPunct="1">
              <a:lnSpc>
                <a:spcPct val="90000"/>
              </a:lnSpc>
            </a:pPr>
            <a:r>
              <a:rPr lang="en-US" dirty="0"/>
              <a:t>Issues:</a:t>
            </a:r>
          </a:p>
          <a:p>
            <a:pPr lvl="1" eaLnBrk="1" hangingPunct="1">
              <a:lnSpc>
                <a:spcPct val="90000"/>
              </a:lnSpc>
            </a:pPr>
            <a:r>
              <a:rPr lang="en-US" dirty="0"/>
              <a:t>Large uncertainty</a:t>
            </a:r>
          </a:p>
          <a:p>
            <a:pPr lvl="1" eaLnBrk="1" hangingPunct="1">
              <a:lnSpc>
                <a:spcPct val="90000"/>
              </a:lnSpc>
            </a:pPr>
            <a:r>
              <a:rPr lang="en-US" dirty="0"/>
              <a:t>Some costs would have been used even if collision has not happened</a:t>
            </a:r>
          </a:p>
        </p:txBody>
      </p:sp>
      <p:sp>
        <p:nvSpPr>
          <p:cNvPr id="4098" name="Rectangle 2"/>
          <p:cNvSpPr>
            <a:spLocks noGrp="1" noChangeArrowheads="1"/>
          </p:cNvSpPr>
          <p:nvPr>
            <p:ph type="title"/>
          </p:nvPr>
        </p:nvSpPr>
        <p:spPr/>
        <p:txBody>
          <a:bodyPr/>
          <a:lstStyle/>
          <a:p>
            <a:pPr eaLnBrk="1" hangingPunct="1"/>
            <a:r>
              <a:rPr lang="en-US" b="1">
                <a:solidFill>
                  <a:srgbClr val="FF0000"/>
                </a:solidFill>
              </a:rPr>
              <a:t>Human Capital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blinds(horizontal)">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blinds(horizontal)">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blinds(horizontal)">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blinds(horizontal)">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blinds(horizontal)">
                                      <p:cBhvr>
                                        <p:cTn id="27" dur="500"/>
                                        <p:tgtEl>
                                          <p:spTgt spid="111619">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blinds(horizontal)">
                                      <p:cBhvr>
                                        <p:cTn id="30" dur="500"/>
                                        <p:tgtEl>
                                          <p:spTgt spid="111619">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1619">
                                            <p:txEl>
                                              <p:pRg st="6" end="6"/>
                                            </p:txEl>
                                          </p:spTgt>
                                        </p:tgtEl>
                                        <p:attrNameLst>
                                          <p:attrName>style.visibility</p:attrName>
                                        </p:attrNameLst>
                                      </p:cBhvr>
                                      <p:to>
                                        <p:strVal val="visible"/>
                                      </p:to>
                                    </p:set>
                                    <p:animEffect transition="in" filter="blinds(horizontal)">
                                      <p:cBhvr>
                                        <p:cTn id="33"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p:txBody>
          <a:bodyPr/>
          <a:lstStyle/>
          <a:p>
            <a:pPr eaLnBrk="1" hangingPunct="1">
              <a:lnSpc>
                <a:spcPct val="80000"/>
              </a:lnSpc>
            </a:pPr>
            <a:r>
              <a:rPr lang="en-US" sz="2800"/>
              <a:t>Net of Consumption</a:t>
            </a:r>
          </a:p>
          <a:p>
            <a:pPr lvl="1" eaLnBrk="1" hangingPunct="1">
              <a:lnSpc>
                <a:spcPct val="80000"/>
              </a:lnSpc>
            </a:pPr>
            <a:r>
              <a:rPr lang="en-US" sz="2400"/>
              <a:t>Excess of expected output over their expected consumption during the remaining lifetime</a:t>
            </a:r>
          </a:p>
          <a:p>
            <a:pPr lvl="1" eaLnBrk="1" hangingPunct="1">
              <a:lnSpc>
                <a:spcPct val="80000"/>
              </a:lnSpc>
            </a:pPr>
            <a:r>
              <a:rPr lang="en-US" sz="2400"/>
              <a:t>In other words, it is to the benefits passed to future generations</a:t>
            </a:r>
          </a:p>
          <a:p>
            <a:pPr eaLnBrk="1" hangingPunct="1">
              <a:lnSpc>
                <a:spcPct val="80000"/>
              </a:lnSpc>
            </a:pPr>
            <a:r>
              <a:rPr lang="en-US" sz="2800"/>
              <a:t>Gross Output</a:t>
            </a:r>
          </a:p>
          <a:p>
            <a:pPr lvl="1" eaLnBrk="1" hangingPunct="1">
              <a:lnSpc>
                <a:spcPct val="80000"/>
              </a:lnSpc>
            </a:pPr>
            <a:r>
              <a:rPr lang="en-US" sz="2400"/>
              <a:t>The victim’s total output (victim’s own loss)</a:t>
            </a:r>
          </a:p>
          <a:p>
            <a:pPr eaLnBrk="1" hangingPunct="1">
              <a:lnSpc>
                <a:spcPct val="80000"/>
              </a:lnSpc>
            </a:pPr>
            <a:r>
              <a:rPr lang="en-US" sz="2800"/>
              <a:t>Issues:</a:t>
            </a:r>
          </a:p>
          <a:p>
            <a:pPr lvl="1" eaLnBrk="1" hangingPunct="1">
              <a:lnSpc>
                <a:spcPct val="80000"/>
              </a:lnSpc>
            </a:pPr>
            <a:r>
              <a:rPr lang="en-US" sz="2400"/>
              <a:t>Negative excess output</a:t>
            </a:r>
          </a:p>
          <a:p>
            <a:pPr lvl="1" eaLnBrk="1" hangingPunct="1">
              <a:lnSpc>
                <a:spcPct val="80000"/>
              </a:lnSpc>
            </a:pPr>
            <a:r>
              <a:rPr lang="en-US" sz="2400"/>
              <a:t>Children and older people are less valued</a:t>
            </a:r>
          </a:p>
          <a:p>
            <a:pPr lvl="1" eaLnBrk="1" hangingPunct="1">
              <a:lnSpc>
                <a:spcPct val="80000"/>
              </a:lnSpc>
            </a:pPr>
            <a:r>
              <a:rPr lang="en-US" sz="2400"/>
              <a:t>Uncertainty about future earnings and discount rate</a:t>
            </a:r>
          </a:p>
        </p:txBody>
      </p:sp>
      <p:sp>
        <p:nvSpPr>
          <p:cNvPr id="5122" name="Rectangle 2"/>
          <p:cNvSpPr>
            <a:spLocks noGrp="1" noChangeArrowheads="1"/>
          </p:cNvSpPr>
          <p:nvPr>
            <p:ph type="title"/>
          </p:nvPr>
        </p:nvSpPr>
        <p:spPr/>
        <p:txBody>
          <a:bodyPr/>
          <a:lstStyle/>
          <a:p>
            <a:pPr eaLnBrk="1" hangingPunct="1"/>
            <a:r>
              <a:rPr lang="en-US" b="1">
                <a:solidFill>
                  <a:srgbClr val="FF0000"/>
                </a:solidFill>
              </a:rPr>
              <a:t>Human Capital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7" dur="500"/>
                                        <p:tgtEl>
                                          <p:spTgt spid="11366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10" dur="500"/>
                                        <p:tgtEl>
                                          <p:spTgt spid="11366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3" dur="500"/>
                                        <p:tgtEl>
                                          <p:spTgt spid="1136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3667">
                                            <p:txEl>
                                              <p:pRg st="3" end="3"/>
                                            </p:txEl>
                                          </p:spTgt>
                                        </p:tgtEl>
                                        <p:attrNameLst>
                                          <p:attrName>style.visibility</p:attrName>
                                        </p:attrNameLst>
                                      </p:cBhvr>
                                      <p:to>
                                        <p:strVal val="visible"/>
                                      </p:to>
                                    </p:set>
                                    <p:animEffect transition="in" filter="blinds(horizontal)">
                                      <p:cBhvr>
                                        <p:cTn id="18" dur="500"/>
                                        <p:tgtEl>
                                          <p:spTgt spid="113667">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3667">
                                            <p:txEl>
                                              <p:pRg st="4" end="4"/>
                                            </p:txEl>
                                          </p:spTgt>
                                        </p:tgtEl>
                                        <p:attrNameLst>
                                          <p:attrName>style.visibility</p:attrName>
                                        </p:attrNameLst>
                                      </p:cBhvr>
                                      <p:to>
                                        <p:strVal val="visible"/>
                                      </p:to>
                                    </p:set>
                                    <p:animEffect transition="in" filter="blinds(horizontal)">
                                      <p:cBhvr>
                                        <p:cTn id="21" dur="500"/>
                                        <p:tgtEl>
                                          <p:spTgt spid="11366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3667">
                                            <p:txEl>
                                              <p:pRg st="5" end="5"/>
                                            </p:txEl>
                                          </p:spTgt>
                                        </p:tgtEl>
                                        <p:attrNameLst>
                                          <p:attrName>style.visibility</p:attrName>
                                        </p:attrNameLst>
                                      </p:cBhvr>
                                      <p:to>
                                        <p:strVal val="visible"/>
                                      </p:to>
                                    </p:set>
                                    <p:animEffect transition="in" filter="blinds(horizontal)">
                                      <p:cBhvr>
                                        <p:cTn id="26" dur="500"/>
                                        <p:tgtEl>
                                          <p:spTgt spid="113667">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3667">
                                            <p:txEl>
                                              <p:pRg st="6" end="6"/>
                                            </p:txEl>
                                          </p:spTgt>
                                        </p:tgtEl>
                                        <p:attrNameLst>
                                          <p:attrName>style.visibility</p:attrName>
                                        </p:attrNameLst>
                                      </p:cBhvr>
                                      <p:to>
                                        <p:strVal val="visible"/>
                                      </p:to>
                                    </p:set>
                                    <p:animEffect transition="in" filter="blinds(horizontal)">
                                      <p:cBhvr>
                                        <p:cTn id="29" dur="500"/>
                                        <p:tgtEl>
                                          <p:spTgt spid="113667">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3667">
                                            <p:txEl>
                                              <p:pRg st="7" end="7"/>
                                            </p:txEl>
                                          </p:spTgt>
                                        </p:tgtEl>
                                        <p:attrNameLst>
                                          <p:attrName>style.visibility</p:attrName>
                                        </p:attrNameLst>
                                      </p:cBhvr>
                                      <p:to>
                                        <p:strVal val="visible"/>
                                      </p:to>
                                    </p:set>
                                    <p:animEffect transition="in" filter="blinds(horizontal)">
                                      <p:cBhvr>
                                        <p:cTn id="32" dur="500"/>
                                        <p:tgtEl>
                                          <p:spTgt spid="113667">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3667">
                                            <p:txEl>
                                              <p:pRg st="8" end="8"/>
                                            </p:txEl>
                                          </p:spTgt>
                                        </p:tgtEl>
                                        <p:attrNameLst>
                                          <p:attrName>style.visibility</p:attrName>
                                        </p:attrNameLst>
                                      </p:cBhvr>
                                      <p:to>
                                        <p:strVal val="visible"/>
                                      </p:to>
                                    </p:set>
                                    <p:animEffect transition="in" filter="blinds(horizontal)">
                                      <p:cBhvr>
                                        <p:cTn id="35" dur="500"/>
                                        <p:tgtEl>
                                          <p:spTgt spid="1136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p:txBody>
          <a:bodyPr/>
          <a:lstStyle/>
          <a:p>
            <a:pPr eaLnBrk="1" hangingPunct="1"/>
            <a:r>
              <a:rPr lang="en-US" sz="2800"/>
              <a:t>Emotional losses caused by motor vehicle crashes (mental &amp; physical)</a:t>
            </a:r>
          </a:p>
          <a:p>
            <a:pPr eaLnBrk="1" hangingPunct="1"/>
            <a:r>
              <a:rPr lang="en-US" sz="2800"/>
              <a:t>So far, only measured by courts</a:t>
            </a:r>
          </a:p>
          <a:p>
            <a:pPr eaLnBrk="1" hangingPunct="1"/>
            <a:r>
              <a:rPr lang="en-US" sz="2800"/>
              <a:t>Issues:</a:t>
            </a:r>
          </a:p>
          <a:p>
            <a:pPr lvl="1" eaLnBrk="1" hangingPunct="1"/>
            <a:r>
              <a:rPr lang="en-US" sz="2400"/>
              <a:t>Difficult to measure</a:t>
            </a:r>
          </a:p>
          <a:p>
            <a:pPr lvl="1" eaLnBrk="1" hangingPunct="1"/>
            <a:r>
              <a:rPr lang="en-US" sz="2400"/>
              <a:t>When death occurs, the burden of the emotional loss is beard by the family</a:t>
            </a:r>
          </a:p>
          <a:p>
            <a:pPr lvl="1" eaLnBrk="1" hangingPunct="1"/>
            <a:r>
              <a:rPr lang="en-US" sz="2400"/>
              <a:t>Court awards in the US include a punishment in addition to pain &amp; suffering</a:t>
            </a:r>
          </a:p>
        </p:txBody>
      </p:sp>
      <p:sp>
        <p:nvSpPr>
          <p:cNvPr id="6146" name="Rectangle 2"/>
          <p:cNvSpPr>
            <a:spLocks noGrp="1" noChangeArrowheads="1"/>
          </p:cNvSpPr>
          <p:nvPr>
            <p:ph type="title"/>
          </p:nvPr>
        </p:nvSpPr>
        <p:spPr/>
        <p:txBody>
          <a:bodyPr/>
          <a:lstStyle/>
          <a:p>
            <a:pPr eaLnBrk="1" hangingPunct="1"/>
            <a:r>
              <a:rPr lang="en-US" b="1">
                <a:solidFill>
                  <a:srgbClr val="FF0000"/>
                </a:solidFill>
              </a:rPr>
              <a:t>Pain &amp; Suffering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blinds(horizontal)">
                                      <p:cBhvr>
                                        <p:cTn id="17" dur="500"/>
                                        <p:tgtEl>
                                          <p:spTgt spid="114691">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4691">
                                            <p:txEl>
                                              <p:pRg st="3" end="3"/>
                                            </p:txEl>
                                          </p:spTgt>
                                        </p:tgtEl>
                                        <p:attrNameLst>
                                          <p:attrName>style.visibility</p:attrName>
                                        </p:attrNameLst>
                                      </p:cBhvr>
                                      <p:to>
                                        <p:strVal val="visible"/>
                                      </p:to>
                                    </p:set>
                                    <p:animEffect transition="in" filter="blinds(horizontal)">
                                      <p:cBhvr>
                                        <p:cTn id="20" dur="500"/>
                                        <p:tgtEl>
                                          <p:spTgt spid="114691">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animEffect transition="in" filter="blinds(horizontal)">
                                      <p:cBhvr>
                                        <p:cTn id="23" dur="500"/>
                                        <p:tgtEl>
                                          <p:spTgt spid="114691">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4691">
                                            <p:txEl>
                                              <p:pRg st="5" end="5"/>
                                            </p:txEl>
                                          </p:spTgt>
                                        </p:tgtEl>
                                        <p:attrNameLst>
                                          <p:attrName>style.visibility</p:attrName>
                                        </p:attrNameLst>
                                      </p:cBhvr>
                                      <p:to>
                                        <p:strVal val="visible"/>
                                      </p:to>
                                    </p:set>
                                    <p:animEffect transition="in" filter="blinds(horizontal)">
                                      <p:cBhvr>
                                        <p:cTn id="26" dur="500"/>
                                        <p:tgtEl>
                                          <p:spTgt spid="114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p:txBody>
          <a:bodyPr>
            <a:normAutofit lnSpcReduction="10000"/>
          </a:bodyPr>
          <a:lstStyle/>
          <a:p>
            <a:pPr eaLnBrk="1" hangingPunct="1"/>
            <a:r>
              <a:rPr lang="en-US" sz="2800" dirty="0"/>
              <a:t>Based on the premise that people are better judge of their own welfare</a:t>
            </a:r>
          </a:p>
          <a:p>
            <a:pPr eaLnBrk="1" hangingPunct="1"/>
            <a:r>
              <a:rPr lang="en-US" sz="2800" dirty="0"/>
              <a:t>Known as “Compensation Variation”</a:t>
            </a:r>
          </a:p>
          <a:p>
            <a:pPr eaLnBrk="1" hangingPunct="1"/>
            <a:r>
              <a:rPr lang="en-US" sz="2800" dirty="0"/>
              <a:t>Characteristics:</a:t>
            </a:r>
          </a:p>
          <a:p>
            <a:pPr lvl="1" eaLnBrk="1" hangingPunct="1"/>
            <a:r>
              <a:rPr lang="en-US" sz="2400" dirty="0"/>
              <a:t>Collective Risk or Decision</a:t>
            </a:r>
          </a:p>
          <a:p>
            <a:pPr lvl="2"/>
            <a:r>
              <a:rPr lang="en-US" sz="2200" dirty="0"/>
              <a:t>Wage differentials, Government decisions, etc.</a:t>
            </a:r>
          </a:p>
          <a:p>
            <a:pPr lvl="1" eaLnBrk="1" hangingPunct="1"/>
            <a:r>
              <a:rPr lang="en-US" sz="2400" dirty="0"/>
              <a:t>Changes in Individual Risk</a:t>
            </a:r>
          </a:p>
          <a:p>
            <a:pPr lvl="2"/>
            <a:r>
              <a:rPr lang="en-US" sz="2200" dirty="0"/>
              <a:t> buying behavior, questionnaires, etc.</a:t>
            </a:r>
          </a:p>
          <a:p>
            <a:pPr lvl="1" eaLnBrk="1" hangingPunct="1"/>
            <a:r>
              <a:rPr lang="en-US" sz="2400" dirty="0"/>
              <a:t>Value of Statistical Life: aggregating values of entire population and dividing it by the number of deaths avoided</a:t>
            </a:r>
          </a:p>
        </p:txBody>
      </p:sp>
      <p:sp>
        <p:nvSpPr>
          <p:cNvPr id="7170" name="Rectangle 2"/>
          <p:cNvSpPr>
            <a:spLocks noGrp="1" noChangeArrowheads="1"/>
          </p:cNvSpPr>
          <p:nvPr>
            <p:ph type="title"/>
          </p:nvPr>
        </p:nvSpPr>
        <p:spPr/>
        <p:txBody>
          <a:bodyPr/>
          <a:lstStyle/>
          <a:p>
            <a:pPr eaLnBrk="1" hangingPunct="1"/>
            <a:r>
              <a:rPr lang="en-US" b="1">
                <a:solidFill>
                  <a:srgbClr val="FF0000"/>
                </a:solidFill>
              </a:rPr>
              <a:t>Willingness to Pay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horizontal)">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blinds(horizontal)">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blinds(horizontal)">
                                      <p:cBhvr>
                                        <p:cTn id="17" dur="500"/>
                                        <p:tgtEl>
                                          <p:spTgt spid="115715">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5715">
                                            <p:txEl>
                                              <p:pRg st="3" end="3"/>
                                            </p:txEl>
                                          </p:spTgt>
                                        </p:tgtEl>
                                        <p:attrNameLst>
                                          <p:attrName>style.visibility</p:attrName>
                                        </p:attrNameLst>
                                      </p:cBhvr>
                                      <p:to>
                                        <p:strVal val="visible"/>
                                      </p:to>
                                    </p:set>
                                    <p:animEffect transition="in" filter="blinds(horizontal)">
                                      <p:cBhvr>
                                        <p:cTn id="20" dur="500"/>
                                        <p:tgtEl>
                                          <p:spTgt spid="115715">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5715">
                                            <p:txEl>
                                              <p:pRg st="4" end="4"/>
                                            </p:txEl>
                                          </p:spTgt>
                                        </p:tgtEl>
                                        <p:attrNameLst>
                                          <p:attrName>style.visibility</p:attrName>
                                        </p:attrNameLst>
                                      </p:cBhvr>
                                      <p:to>
                                        <p:strVal val="visible"/>
                                      </p:to>
                                    </p:set>
                                    <p:animEffect transition="in" filter="blinds(horizontal)">
                                      <p:cBhvr>
                                        <p:cTn id="23" dur="500"/>
                                        <p:tgtEl>
                                          <p:spTgt spid="115715">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5715">
                                            <p:txEl>
                                              <p:pRg st="5" end="5"/>
                                            </p:txEl>
                                          </p:spTgt>
                                        </p:tgtEl>
                                        <p:attrNameLst>
                                          <p:attrName>style.visibility</p:attrName>
                                        </p:attrNameLst>
                                      </p:cBhvr>
                                      <p:to>
                                        <p:strVal val="visible"/>
                                      </p:to>
                                    </p:set>
                                    <p:animEffect transition="in" filter="blinds(horizontal)">
                                      <p:cBhvr>
                                        <p:cTn id="26" dur="500"/>
                                        <p:tgtEl>
                                          <p:spTgt spid="115715">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5715">
                                            <p:txEl>
                                              <p:pRg st="6" end="6"/>
                                            </p:txEl>
                                          </p:spTgt>
                                        </p:tgtEl>
                                        <p:attrNameLst>
                                          <p:attrName>style.visibility</p:attrName>
                                        </p:attrNameLst>
                                      </p:cBhvr>
                                      <p:to>
                                        <p:strVal val="visible"/>
                                      </p:to>
                                    </p:set>
                                    <p:animEffect transition="in" filter="blinds(horizontal)">
                                      <p:cBhvr>
                                        <p:cTn id="29" dur="500"/>
                                        <p:tgtEl>
                                          <p:spTgt spid="115715">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5715">
                                            <p:txEl>
                                              <p:pRg st="7" end="7"/>
                                            </p:txEl>
                                          </p:spTgt>
                                        </p:tgtEl>
                                        <p:attrNameLst>
                                          <p:attrName>style.visibility</p:attrName>
                                        </p:attrNameLst>
                                      </p:cBhvr>
                                      <p:to>
                                        <p:strVal val="visible"/>
                                      </p:to>
                                    </p:set>
                                    <p:animEffect transition="in" filter="blinds(horizontal)">
                                      <p:cBhvr>
                                        <p:cTn id="32" dur="500"/>
                                        <p:tgtEl>
                                          <p:spTgt spid="115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57200" y="1314450"/>
            <a:ext cx="8229600" cy="4705350"/>
          </a:xfrm>
        </p:spPr>
        <p:txBody>
          <a:bodyPr/>
          <a:lstStyle/>
          <a:p>
            <a:pPr eaLnBrk="1" hangingPunct="1"/>
            <a:r>
              <a:rPr lang="en-US"/>
              <a:t>All methods have problems</a:t>
            </a:r>
          </a:p>
          <a:p>
            <a:pPr eaLnBrk="1" hangingPunct="1"/>
            <a:r>
              <a:rPr lang="en-US"/>
              <a:t>Subjective versus perceived risk (crashes are extreme events)</a:t>
            </a:r>
          </a:p>
          <a:p>
            <a:pPr eaLnBrk="1" hangingPunct="1"/>
            <a:r>
              <a:rPr lang="en-US"/>
              <a:t>The wide variety in value of life has a significant impact on safety investments and interventions</a:t>
            </a:r>
          </a:p>
          <a:p>
            <a:pPr eaLnBrk="1" hangingPunct="1"/>
            <a:r>
              <a:rPr lang="en-US"/>
              <a:t>What are the alternatives?</a:t>
            </a:r>
          </a:p>
          <a:p>
            <a:pPr eaLnBrk="1" hangingPunct="1"/>
            <a:endParaRPr lang="en-US"/>
          </a:p>
        </p:txBody>
      </p:sp>
      <p:sp>
        <p:nvSpPr>
          <p:cNvPr id="12290" name="Rectangle 2"/>
          <p:cNvSpPr>
            <a:spLocks noGrp="1" noChangeArrowheads="1"/>
          </p:cNvSpPr>
          <p:nvPr>
            <p:ph type="title"/>
          </p:nvPr>
        </p:nvSpPr>
        <p:spPr>
          <a:xfrm>
            <a:off x="469900" y="0"/>
            <a:ext cx="8229600" cy="933450"/>
          </a:xfrm>
        </p:spPr>
        <p:txBody>
          <a:bodyPr/>
          <a:lstStyle/>
          <a:p>
            <a:pPr eaLnBrk="1" hangingPunct="1"/>
            <a:r>
              <a:rPr lang="en-US" b="1">
                <a:solidFill>
                  <a:srgbClr val="FF0000"/>
                </a:solidFill>
              </a:rPr>
              <a:t>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linds(horizontal)">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linds(horizontal)">
                                      <p:cBhvr>
                                        <p:cTn id="12" dur="500"/>
                                        <p:tgtEl>
                                          <p:spTgt spid="120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blinds(horizontal)">
                                      <p:cBhvr>
                                        <p:cTn id="17" dur="500"/>
                                        <p:tgtEl>
                                          <p:spTgt spid="120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0835">
                                            <p:txEl>
                                              <p:pRg st="3" end="3"/>
                                            </p:txEl>
                                          </p:spTgt>
                                        </p:tgtEl>
                                        <p:attrNameLst>
                                          <p:attrName>style.visibility</p:attrName>
                                        </p:attrNameLst>
                                      </p:cBhvr>
                                      <p:to>
                                        <p:strVal val="visible"/>
                                      </p:to>
                                    </p:set>
                                    <p:animEffect transition="in" filter="blinds(horizontal)">
                                      <p:cBhvr>
                                        <p:cTn id="22" dur="500"/>
                                        <p:tgtEl>
                                          <p:spTgt spid="120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09600" y="306388"/>
            <a:ext cx="7910513" cy="579437"/>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latin typeface="Tahoma" pitchFamily="34" charset="0"/>
              </a:rPr>
              <a:t>Human-Environment-Vehicle System</a:t>
            </a:r>
          </a:p>
        </p:txBody>
      </p:sp>
      <p:graphicFrame>
        <p:nvGraphicFramePr>
          <p:cNvPr id="65599" name="Group 63"/>
          <p:cNvGraphicFramePr>
            <a:graphicFrameLocks noGrp="1"/>
          </p:cNvGraphicFramePr>
          <p:nvPr/>
        </p:nvGraphicFramePr>
        <p:xfrm>
          <a:off x="434975" y="1397000"/>
          <a:ext cx="8345488" cy="3987800"/>
        </p:xfrm>
        <a:graphic>
          <a:graphicData uri="http://schemas.openxmlformats.org/drawingml/2006/table">
            <a:tbl>
              <a:tblPr/>
              <a:tblGrid>
                <a:gridCol w="2497138">
                  <a:extLst>
                    <a:ext uri="{9D8B030D-6E8A-4147-A177-3AD203B41FA5}">
                      <a16:colId xmlns:a16="http://schemas.microsoft.com/office/drawing/2014/main" val="20000"/>
                    </a:ext>
                  </a:extLst>
                </a:gridCol>
                <a:gridCol w="2554287">
                  <a:extLst>
                    <a:ext uri="{9D8B030D-6E8A-4147-A177-3AD203B41FA5}">
                      <a16:colId xmlns:a16="http://schemas.microsoft.com/office/drawing/2014/main" val="20001"/>
                    </a:ext>
                  </a:extLst>
                </a:gridCol>
                <a:gridCol w="3294063">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System 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Event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Circumstance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Human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Young, inexperienced, stressed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Vehicle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Choice of vehicle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Tires in poor condition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Wet and slippery surface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Curve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Below standard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Human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Steering maneuver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Oversteering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Human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Loss of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Unstabilized shoulder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Roadside conditions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Tree too close traveled way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Outcome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Impact (crash)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079500" y="755759"/>
            <a:ext cx="6985000" cy="457200"/>
          </a:xfrm>
          <a:prstGeom prst="rect">
            <a:avLst/>
          </a:prstGeom>
          <a:noFill/>
          <a:ln w="9525">
            <a:noFill/>
            <a:miter lim="800000"/>
            <a:headEnd/>
            <a:tailEnd/>
          </a:ln>
        </p:spPr>
        <p:txBody>
          <a:bodyPr>
            <a:spAutoFit/>
          </a:bodyPr>
          <a:lstStyle/>
          <a:p>
            <a:pPr algn="ctr" eaLnBrk="0" hangingPunct="0">
              <a:spcBef>
                <a:spcPct val="50000"/>
              </a:spcBef>
            </a:pPr>
            <a:r>
              <a:rPr lang="en-US" sz="2400" b="1" dirty="0">
                <a:solidFill>
                  <a:srgbClr val="00B050"/>
                </a:solidFill>
                <a:latin typeface="Tahoma" pitchFamily="34" charset="0"/>
              </a:rPr>
              <a:t>Comprehensive Crash Costs (per person)</a:t>
            </a:r>
          </a:p>
        </p:txBody>
      </p:sp>
      <p:pic>
        <p:nvPicPr>
          <p:cNvPr id="3" name="Picture 2">
            <a:extLst>
              <a:ext uri="{FF2B5EF4-FFF2-40B4-BE49-F238E27FC236}">
                <a16:creationId xmlns:a16="http://schemas.microsoft.com/office/drawing/2014/main" id="{B658D4C2-BA79-E42D-2650-92569D919782}"/>
              </a:ext>
            </a:extLst>
          </p:cNvPr>
          <p:cNvPicPr>
            <a:picLocks noChangeAspect="1"/>
          </p:cNvPicPr>
          <p:nvPr/>
        </p:nvPicPr>
        <p:blipFill>
          <a:blip r:embed="rId2"/>
          <a:stretch>
            <a:fillRect/>
          </a:stretch>
        </p:blipFill>
        <p:spPr>
          <a:xfrm>
            <a:off x="0" y="1223157"/>
            <a:ext cx="9144000" cy="2621235"/>
          </a:xfrm>
          <a:prstGeom prst="rect">
            <a:avLst/>
          </a:prstGeom>
        </p:spPr>
      </p:pic>
      <p:sp>
        <p:nvSpPr>
          <p:cNvPr id="4" name="Text Box 4">
            <a:extLst>
              <a:ext uri="{FF2B5EF4-FFF2-40B4-BE49-F238E27FC236}">
                <a16:creationId xmlns:a16="http://schemas.microsoft.com/office/drawing/2014/main" id="{841D00EA-391D-A123-5643-0AC416B67987}"/>
              </a:ext>
            </a:extLst>
          </p:cNvPr>
          <p:cNvSpPr txBox="1">
            <a:spLocks noChangeArrowheads="1"/>
          </p:cNvSpPr>
          <p:nvPr/>
        </p:nvSpPr>
        <p:spPr bwMode="auto">
          <a:xfrm>
            <a:off x="1079500" y="3972337"/>
            <a:ext cx="6985000" cy="457200"/>
          </a:xfrm>
          <a:prstGeom prst="rect">
            <a:avLst/>
          </a:prstGeom>
          <a:noFill/>
          <a:ln w="9525">
            <a:noFill/>
            <a:miter lim="800000"/>
            <a:headEnd/>
            <a:tailEnd/>
          </a:ln>
        </p:spPr>
        <p:txBody>
          <a:bodyPr>
            <a:spAutoFit/>
          </a:bodyPr>
          <a:lstStyle/>
          <a:p>
            <a:pPr algn="ctr" eaLnBrk="0" hangingPunct="0">
              <a:spcBef>
                <a:spcPct val="50000"/>
              </a:spcBef>
            </a:pPr>
            <a:r>
              <a:rPr lang="en-US" sz="2400" b="1" dirty="0">
                <a:solidFill>
                  <a:srgbClr val="00B050"/>
                </a:solidFill>
                <a:latin typeface="Tahoma" pitchFamily="34" charset="0"/>
              </a:rPr>
              <a:t>Average Crash Costs (per person)</a:t>
            </a:r>
          </a:p>
        </p:txBody>
      </p:sp>
      <p:pic>
        <p:nvPicPr>
          <p:cNvPr id="6" name="Picture 5">
            <a:extLst>
              <a:ext uri="{FF2B5EF4-FFF2-40B4-BE49-F238E27FC236}">
                <a16:creationId xmlns:a16="http://schemas.microsoft.com/office/drawing/2014/main" id="{8202B485-FB8C-3A8F-DDF4-38804981C28F}"/>
              </a:ext>
            </a:extLst>
          </p:cNvPr>
          <p:cNvPicPr>
            <a:picLocks noChangeAspect="1"/>
          </p:cNvPicPr>
          <p:nvPr/>
        </p:nvPicPr>
        <p:blipFill>
          <a:blip r:embed="rId3"/>
          <a:stretch>
            <a:fillRect/>
          </a:stretch>
        </p:blipFill>
        <p:spPr>
          <a:xfrm>
            <a:off x="694112" y="4460761"/>
            <a:ext cx="7755775" cy="2397239"/>
          </a:xfrm>
          <a:prstGeom prst="rect">
            <a:avLst/>
          </a:prstGeom>
        </p:spPr>
      </p:pic>
      <p:sp>
        <p:nvSpPr>
          <p:cNvPr id="8" name="Text Box 4">
            <a:extLst>
              <a:ext uri="{FF2B5EF4-FFF2-40B4-BE49-F238E27FC236}">
                <a16:creationId xmlns:a16="http://schemas.microsoft.com/office/drawing/2014/main" id="{E2BDF672-0B05-F6FC-1C3A-403FFB076546}"/>
              </a:ext>
            </a:extLst>
          </p:cNvPr>
          <p:cNvSpPr txBox="1">
            <a:spLocks noChangeArrowheads="1"/>
          </p:cNvSpPr>
          <p:nvPr/>
        </p:nvSpPr>
        <p:spPr bwMode="auto">
          <a:xfrm>
            <a:off x="730942" y="227440"/>
            <a:ext cx="7682114"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a:solidFill>
                  <a:srgbClr val="FF0000"/>
                </a:solidFill>
                <a:latin typeface="Tahoma" pitchFamily="34" charset="0"/>
              </a:rPr>
              <a:t>Values Used for Highway Safety Analyses</a:t>
            </a:r>
          </a:p>
        </p:txBody>
      </p:sp>
      <p:sp>
        <p:nvSpPr>
          <p:cNvPr id="5" name="TextBox 4">
            <a:extLst>
              <a:ext uri="{FF2B5EF4-FFF2-40B4-BE49-F238E27FC236}">
                <a16:creationId xmlns:a16="http://schemas.microsoft.com/office/drawing/2014/main" id="{FB418A2C-13B6-3DA1-A437-14779DAA6574}"/>
              </a:ext>
            </a:extLst>
          </p:cNvPr>
          <p:cNvSpPr txBox="1"/>
          <p:nvPr/>
        </p:nvSpPr>
        <p:spPr>
          <a:xfrm>
            <a:off x="65346" y="3716090"/>
            <a:ext cx="7640552" cy="276999"/>
          </a:xfrm>
          <a:prstGeom prst="rect">
            <a:avLst/>
          </a:prstGeom>
          <a:noFill/>
        </p:spPr>
        <p:txBody>
          <a:bodyPr wrap="square">
            <a:spAutoFit/>
          </a:bodyPr>
          <a:lstStyle/>
          <a:p>
            <a:r>
              <a:rPr lang="en-US" sz="1200" dirty="0">
                <a:hlinkClick r:id="rId4"/>
              </a:rPr>
              <a:t>https://injuryfacts.nsc.org/all-injuries/costs/guide-to-calculating-costs/data-details/</a:t>
            </a:r>
            <a:r>
              <a:rPr lang="en-US" sz="1200" dirty="0"/>
              <a:t> </a:t>
            </a:r>
          </a:p>
        </p:txBody>
      </p:sp>
    </p:spTree>
    <p:extLst>
      <p:ext uri="{BB962C8B-B14F-4D97-AF65-F5344CB8AC3E}">
        <p14:creationId xmlns:p14="http://schemas.microsoft.com/office/powerpoint/2010/main" val="19376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F4BAE-1F5C-4855-832A-249A950062DD}"/>
              </a:ext>
            </a:extLst>
          </p:cNvPr>
          <p:cNvPicPr>
            <a:picLocks noChangeAspect="1"/>
          </p:cNvPicPr>
          <p:nvPr/>
        </p:nvPicPr>
        <p:blipFill>
          <a:blip r:embed="rId2"/>
          <a:stretch>
            <a:fillRect/>
          </a:stretch>
        </p:blipFill>
        <p:spPr>
          <a:xfrm>
            <a:off x="544730" y="1349829"/>
            <a:ext cx="8054539" cy="3749039"/>
          </a:xfrm>
          <a:prstGeom prst="rect">
            <a:avLst/>
          </a:prstGeom>
        </p:spPr>
      </p:pic>
      <p:sp>
        <p:nvSpPr>
          <p:cNvPr id="3" name="Text Box 18">
            <a:extLst>
              <a:ext uri="{FF2B5EF4-FFF2-40B4-BE49-F238E27FC236}">
                <a16:creationId xmlns:a16="http://schemas.microsoft.com/office/drawing/2014/main" id="{13A39566-3877-4719-97F9-9A5791A6B395}"/>
              </a:ext>
            </a:extLst>
          </p:cNvPr>
          <p:cNvSpPr txBox="1">
            <a:spLocks noChangeArrowheads="1"/>
          </p:cNvSpPr>
          <p:nvPr/>
        </p:nvSpPr>
        <p:spPr bwMode="auto">
          <a:xfrm>
            <a:off x="1001713" y="261938"/>
            <a:ext cx="6980237" cy="579437"/>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FF0000"/>
                </a:solidFill>
                <a:latin typeface="Tahoma" pitchFamily="34" charset="0"/>
              </a:rPr>
              <a:t>Crash Contributing Factors</a:t>
            </a:r>
          </a:p>
        </p:txBody>
      </p:sp>
    </p:spTree>
    <p:extLst>
      <p:ext uri="{BB962C8B-B14F-4D97-AF65-F5344CB8AC3E}">
        <p14:creationId xmlns:p14="http://schemas.microsoft.com/office/powerpoint/2010/main" val="14175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Text Box 18"/>
          <p:cNvSpPr txBox="1">
            <a:spLocks noChangeArrowheads="1"/>
          </p:cNvSpPr>
          <p:nvPr/>
        </p:nvSpPr>
        <p:spPr bwMode="auto">
          <a:xfrm>
            <a:off x="1001713" y="261938"/>
            <a:ext cx="6980237" cy="579437"/>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FF0000"/>
                </a:solidFill>
                <a:latin typeface="Tahoma" pitchFamily="34" charset="0"/>
              </a:rPr>
              <a:t>Crash Contributing Factors</a:t>
            </a:r>
          </a:p>
        </p:txBody>
      </p:sp>
      <p:sp>
        <p:nvSpPr>
          <p:cNvPr id="2" name="Rectangle 1"/>
          <p:cNvSpPr/>
          <p:nvPr/>
        </p:nvSpPr>
        <p:spPr>
          <a:xfrm>
            <a:off x="475208" y="6154738"/>
            <a:ext cx="8133260" cy="646331"/>
          </a:xfrm>
          <a:prstGeom prst="rect">
            <a:avLst/>
          </a:prstGeom>
        </p:spPr>
        <p:txBody>
          <a:bodyPr wrap="square">
            <a:spAutoFit/>
          </a:bodyPr>
          <a:lstStyle/>
          <a:p>
            <a:r>
              <a:rPr lang="en-US" dirty="0">
                <a:hlinkClick r:id="rId2"/>
              </a:rPr>
              <a:t>http://cyberlaw.stanford.edu/blog/2013/12/human-error-cause-vehicle-crashes</a:t>
            </a:r>
            <a:endParaRPr lang="en-US" dirty="0"/>
          </a:p>
          <a:p>
            <a:r>
              <a:rPr lang="en-US" dirty="0"/>
              <a:t>https://www.fhwa.dot.gov/publications/publicroads/95winter/p95wi14.cfm</a:t>
            </a:r>
          </a:p>
        </p:txBody>
      </p:sp>
      <p:pic>
        <p:nvPicPr>
          <p:cNvPr id="3" name="Picture 2">
            <a:extLst>
              <a:ext uri="{FF2B5EF4-FFF2-40B4-BE49-F238E27FC236}">
                <a16:creationId xmlns:a16="http://schemas.microsoft.com/office/drawing/2014/main" id="{5C8C609A-7884-4817-A790-B44DE858EA1D}"/>
              </a:ext>
            </a:extLst>
          </p:cNvPr>
          <p:cNvPicPr>
            <a:picLocks noChangeAspect="1"/>
          </p:cNvPicPr>
          <p:nvPr/>
        </p:nvPicPr>
        <p:blipFill>
          <a:blip r:embed="rId3"/>
          <a:stretch>
            <a:fillRect/>
          </a:stretch>
        </p:blipFill>
        <p:spPr>
          <a:xfrm>
            <a:off x="438627" y="1571898"/>
            <a:ext cx="8247451" cy="37229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Text Box 18"/>
          <p:cNvSpPr txBox="1">
            <a:spLocks noChangeArrowheads="1"/>
          </p:cNvSpPr>
          <p:nvPr/>
        </p:nvSpPr>
        <p:spPr bwMode="auto">
          <a:xfrm>
            <a:off x="1001713" y="261938"/>
            <a:ext cx="6980237" cy="579437"/>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FF0000"/>
                </a:solidFill>
                <a:latin typeface="Tahoma" pitchFamily="34" charset="0"/>
              </a:rPr>
              <a:t>Crash Contributing Factors</a:t>
            </a:r>
          </a:p>
        </p:txBody>
      </p:sp>
      <p:sp>
        <p:nvSpPr>
          <p:cNvPr id="2" name="Rectangle 1"/>
          <p:cNvSpPr/>
          <p:nvPr/>
        </p:nvSpPr>
        <p:spPr>
          <a:xfrm>
            <a:off x="425201" y="6087895"/>
            <a:ext cx="8133260" cy="646331"/>
          </a:xfrm>
          <a:prstGeom prst="rect">
            <a:avLst/>
          </a:prstGeom>
        </p:spPr>
        <p:txBody>
          <a:bodyPr wrap="square">
            <a:spAutoFit/>
          </a:bodyPr>
          <a:lstStyle/>
          <a:p>
            <a:r>
              <a:rPr lang="en-US" dirty="0"/>
              <a:t>Paper under review (as of July 2023) by Dong and Wood: Evaluating Crash Contributing Factors </a:t>
            </a:r>
            <a:r>
              <a:rPr lang="en-US"/>
              <a:t>https://engrxiv.org/preprint/view/2942/5423</a:t>
            </a:r>
            <a:r>
              <a:rPr lang="en-US" dirty="0"/>
              <a:t> </a:t>
            </a:r>
          </a:p>
        </p:txBody>
      </p:sp>
      <p:pic>
        <p:nvPicPr>
          <p:cNvPr id="4" name="Picture 3">
            <a:extLst>
              <a:ext uri="{FF2B5EF4-FFF2-40B4-BE49-F238E27FC236}">
                <a16:creationId xmlns:a16="http://schemas.microsoft.com/office/drawing/2014/main" id="{993EE7F3-8167-4593-5ED1-573CCAD7EDDF}"/>
              </a:ext>
            </a:extLst>
          </p:cNvPr>
          <p:cNvPicPr>
            <a:picLocks noChangeAspect="1"/>
          </p:cNvPicPr>
          <p:nvPr/>
        </p:nvPicPr>
        <p:blipFill>
          <a:blip r:embed="rId2"/>
          <a:stretch>
            <a:fillRect/>
          </a:stretch>
        </p:blipFill>
        <p:spPr>
          <a:xfrm>
            <a:off x="165690" y="1120248"/>
            <a:ext cx="4162470" cy="3964257"/>
          </a:xfrm>
          <a:prstGeom prst="rect">
            <a:avLst/>
          </a:prstGeom>
        </p:spPr>
      </p:pic>
      <p:pic>
        <p:nvPicPr>
          <p:cNvPr id="5" name="Picture 4">
            <a:extLst>
              <a:ext uri="{FF2B5EF4-FFF2-40B4-BE49-F238E27FC236}">
                <a16:creationId xmlns:a16="http://schemas.microsoft.com/office/drawing/2014/main" id="{2AD17E44-69F9-D674-292C-F0FF5A965E36}"/>
              </a:ext>
            </a:extLst>
          </p:cNvPr>
          <p:cNvPicPr>
            <a:picLocks noChangeAspect="1"/>
          </p:cNvPicPr>
          <p:nvPr/>
        </p:nvPicPr>
        <p:blipFill>
          <a:blip r:embed="rId3"/>
          <a:stretch>
            <a:fillRect/>
          </a:stretch>
        </p:blipFill>
        <p:spPr>
          <a:xfrm>
            <a:off x="4896154" y="2167931"/>
            <a:ext cx="4082156" cy="3462273"/>
          </a:xfrm>
          <a:prstGeom prst="rect">
            <a:avLst/>
          </a:prstGeom>
        </p:spPr>
      </p:pic>
    </p:spTree>
    <p:extLst>
      <p:ext uri="{BB962C8B-B14F-4D97-AF65-F5344CB8AC3E}">
        <p14:creationId xmlns:p14="http://schemas.microsoft.com/office/powerpoint/2010/main" val="264974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AU" b="1" dirty="0">
                <a:solidFill>
                  <a:srgbClr val="FF0000"/>
                </a:solidFill>
                <a:latin typeface="Tahoma" panose="020B0604030504040204" pitchFamily="34" charset="0"/>
                <a:ea typeface="Tahoma" panose="020B0604030504040204" pitchFamily="34" charset="0"/>
                <a:cs typeface="Tahoma" panose="020B0604030504040204" pitchFamily="34" charset="0"/>
              </a:rPr>
              <a:t>Haddon Matrix</a:t>
            </a:r>
            <a:endParaRPr lang="en-AU"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1723" name="Group 43"/>
          <p:cNvGraphicFramePr>
            <a:graphicFrameLocks noGrp="1"/>
          </p:cNvGraphicFramePr>
          <p:nvPr>
            <p:ph idx="1"/>
            <p:extLst>
              <p:ext uri="{D42A27DB-BD31-4B8C-83A1-F6EECF244321}">
                <p14:modId xmlns:p14="http://schemas.microsoft.com/office/powerpoint/2010/main" val="4134995672"/>
              </p:ext>
            </p:extLst>
          </p:nvPr>
        </p:nvGraphicFramePr>
        <p:xfrm>
          <a:off x="457200" y="1417638"/>
          <a:ext cx="8229600" cy="4530726"/>
        </p:xfrm>
        <a:graphic>
          <a:graphicData uri="http://schemas.openxmlformats.org/drawingml/2006/table">
            <a:tbl>
              <a:tblPr/>
              <a:tblGrid>
                <a:gridCol w="164623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Agent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Host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Physical</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Social Environment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Pre-event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During the event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Post-event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648268" y="5948364"/>
            <a:ext cx="8038532" cy="646331"/>
          </a:xfrm>
          <a:prstGeom prst="rect">
            <a:avLst/>
          </a:prstGeom>
        </p:spPr>
        <p:txBody>
          <a:bodyPr wrap="square">
            <a:spAutoFit/>
          </a:bodyPr>
          <a:lstStyle/>
          <a:p>
            <a:r>
              <a:rPr lang="en-US" dirty="0"/>
              <a:t>William H. Haddon, Jr., came up with a Matrix to systematically analyze car crashes in a 1972 paper.</a:t>
            </a:r>
          </a:p>
        </p:txBody>
      </p:sp>
    </p:spTree>
    <p:extLst>
      <p:ext uri="{BB962C8B-B14F-4D97-AF65-F5344CB8AC3E}">
        <p14:creationId xmlns:p14="http://schemas.microsoft.com/office/powerpoint/2010/main" val="38508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eaLnBrk="1" hangingPunct="1">
              <a:defRPr/>
            </a:pPr>
            <a:r>
              <a:rPr lang="en-AU" sz="3800" b="1" dirty="0">
                <a:solidFill>
                  <a:srgbClr val="FF0000"/>
                </a:solidFill>
                <a:latin typeface="Tahoma" panose="020B0604030504040204" pitchFamily="34" charset="0"/>
                <a:ea typeface="Tahoma" panose="020B0604030504040204" pitchFamily="34" charset="0"/>
                <a:cs typeface="Tahoma" panose="020B0604030504040204" pitchFamily="34" charset="0"/>
              </a:rPr>
              <a:t>Using the Haddon Matrix</a:t>
            </a:r>
            <a:endParaRPr lang="en-AU" sz="3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EDD59E0-287D-4B43-B67D-95A594F3CB9D}"/>
              </a:ext>
            </a:extLst>
          </p:cNvPr>
          <p:cNvPicPr>
            <a:picLocks noChangeAspect="1"/>
          </p:cNvPicPr>
          <p:nvPr/>
        </p:nvPicPr>
        <p:blipFill>
          <a:blip r:embed="rId2"/>
          <a:stretch>
            <a:fillRect/>
          </a:stretch>
        </p:blipFill>
        <p:spPr>
          <a:xfrm>
            <a:off x="241220" y="1336765"/>
            <a:ext cx="8597220" cy="4654732"/>
          </a:xfrm>
          <a:prstGeom prst="rect">
            <a:avLst/>
          </a:prstGeom>
        </p:spPr>
      </p:pic>
    </p:spTree>
    <p:extLst>
      <p:ext uri="{BB962C8B-B14F-4D97-AF65-F5344CB8AC3E}">
        <p14:creationId xmlns:p14="http://schemas.microsoft.com/office/powerpoint/2010/main" val="2228831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1425</TotalTime>
  <Words>1398</Words>
  <Application>Microsoft Office PowerPoint</Application>
  <PresentationFormat>On-screen Show (4:3)</PresentationFormat>
  <Paragraphs>213</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Lucida Sans Unicode</vt:lpstr>
      <vt:lpstr>Tahoma</vt:lpstr>
      <vt:lpstr>Verdana</vt:lpstr>
      <vt:lpstr>Wingdings</vt:lpstr>
      <vt:lpstr>Wingdings 2</vt:lpstr>
      <vt:lpstr>Wingdings 3</vt:lpstr>
      <vt:lpstr>Concourse</vt:lpstr>
      <vt:lpstr>Crash Contributing Factors and Traffic Injury Costs</vt:lpstr>
      <vt:lpstr>PowerPoint Presentation</vt:lpstr>
      <vt:lpstr>PowerPoint Presentation</vt:lpstr>
      <vt:lpstr>PowerPoint Presentation</vt:lpstr>
      <vt:lpstr>PowerPoint Presentation</vt:lpstr>
      <vt:lpstr>PowerPoint Presentation</vt:lpstr>
      <vt:lpstr>PowerPoint Presentation</vt:lpstr>
      <vt:lpstr>Haddon Matrix</vt:lpstr>
      <vt:lpstr>Using the Haddon Matrix</vt:lpstr>
      <vt:lpstr>System Elements: The Road User</vt:lpstr>
      <vt:lpstr>System Elements: The Vehicle</vt:lpstr>
      <vt:lpstr>System Elements: The Road</vt:lpstr>
      <vt:lpstr>Perception and Information Processing</vt:lpstr>
      <vt:lpstr>Perception</vt:lpstr>
      <vt:lpstr>PowerPoint Presentation</vt:lpstr>
      <vt:lpstr>PowerPoint Presentation</vt:lpstr>
      <vt:lpstr>PowerPoint Presentation</vt:lpstr>
      <vt:lpstr>PowerPoint Presentation</vt:lpstr>
      <vt:lpstr>Factors Affecting PRT</vt:lpstr>
      <vt:lpstr>Factors Affecting PRT</vt:lpstr>
      <vt:lpstr>Factors Affecting PRT</vt:lpstr>
      <vt:lpstr>PowerPoint Presentation</vt:lpstr>
      <vt:lpstr>Factors Affecting PRT</vt:lpstr>
      <vt:lpstr>PowerPoint Presentation</vt:lpstr>
      <vt:lpstr>PowerPoint Presentation</vt:lpstr>
      <vt:lpstr>Driver Performance</vt:lpstr>
      <vt:lpstr>PowerPoint Presentation</vt:lpstr>
      <vt:lpstr>PowerPoint Presentation</vt:lpstr>
      <vt:lpstr>Individual Differences</vt:lpstr>
      <vt:lpstr>Individual Differences</vt:lpstr>
      <vt:lpstr>Individual Differences</vt:lpstr>
      <vt:lpstr>PowerPoint Presentation</vt:lpstr>
      <vt:lpstr>PowerPoint Presentation</vt:lpstr>
      <vt:lpstr>PowerPoint Presentation</vt:lpstr>
      <vt:lpstr>Human Capital</vt:lpstr>
      <vt:lpstr>Human Capital</vt:lpstr>
      <vt:lpstr>Pain &amp; Suffering</vt:lpstr>
      <vt:lpstr>Willingness to Pay</vt:lpstr>
      <vt:lpstr>Summary</vt:lpstr>
      <vt:lpstr>PowerPoint Presentation</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dlord</dc:creator>
  <cp:lastModifiedBy>Lord, Dominique</cp:lastModifiedBy>
  <cp:revision>88</cp:revision>
  <dcterms:created xsi:type="dcterms:W3CDTF">2005-01-24T03:41:05Z</dcterms:created>
  <dcterms:modified xsi:type="dcterms:W3CDTF">2023-07-16T19:16:29Z</dcterms:modified>
</cp:coreProperties>
</file>