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73" r:id="rId2"/>
    <p:sldId id="310" r:id="rId3"/>
    <p:sldId id="311" r:id="rId4"/>
    <p:sldId id="308" r:id="rId5"/>
    <p:sldId id="270" r:id="rId6"/>
    <p:sldId id="265" r:id="rId7"/>
    <p:sldId id="266" r:id="rId8"/>
    <p:sldId id="267" r:id="rId9"/>
    <p:sldId id="275" r:id="rId10"/>
    <p:sldId id="304" r:id="rId11"/>
    <p:sldId id="312" r:id="rId12"/>
    <p:sldId id="313" r:id="rId13"/>
    <p:sldId id="314" r:id="rId14"/>
    <p:sldId id="322" r:id="rId15"/>
    <p:sldId id="315" r:id="rId16"/>
    <p:sldId id="316" r:id="rId17"/>
    <p:sldId id="317" r:id="rId18"/>
    <p:sldId id="318" r:id="rId19"/>
    <p:sldId id="319" r:id="rId20"/>
    <p:sldId id="320" r:id="rId21"/>
    <p:sldId id="32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6A39E52-5394-4220-A367-DFE24ECBE6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280BB-DDBE-42B8-B8F0-0C55DD7E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9770D-75F8-4843-AD80-11A4607E49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1B093-9BF2-43A6-862A-7FD9D343B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8A7B9-DDE7-4C5E-ADC3-7794CCE3AD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C447E-5302-4786-B7EF-3D5EBFB197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16860-E636-4D53-B365-6E071F01ED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B222D-B75C-4E31-8A2C-4C4C24533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C0F0-842F-4528-95E8-93C8726E1C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E5C4D-AB9A-4850-9DAB-B51567A741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70400CB-AE70-4D9C-AAF8-712C4BB938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63A082-AC14-48F6-A5C6-1F6057BDCB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crashstats.nhtsa.dot.gov/#!/DocumentTypeList/1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9789240074323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9789240074323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tf-oecd.org/sites/default/files/docs/irtad-road-safety-annual-report-2022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f-oecd.org/sites/default/files/docs/irtad-road-safety-annual-report-2022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f-oecd.org/sites/default/files/docs/irtad-road-safety-annual-report-2022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Global Impacts of Traffic-Related Injuries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Fall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2186" y="6166590"/>
            <a:ext cx="7055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linkClick r:id="rId2"/>
              </a:rPr>
              <a:t>https://crashstats.nhtsa.dot.gov/#!/DocumentTypeList/12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A6138C-F587-44ED-C0FA-72EFB385A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874" y="200297"/>
            <a:ext cx="7361733" cy="59044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56F16-5D93-D48A-9FB8-CE97E65B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247422"/>
            <a:ext cx="8307977" cy="63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4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1F23E-F2A7-B44F-2142-C929F5D42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38" y="335910"/>
            <a:ext cx="7748724" cy="59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5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DEC58-BE38-FFD9-BB99-0CD54F21E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302217"/>
            <a:ext cx="7332617" cy="59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1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C3D4E-0858-33BD-57F4-B17E0133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11" y="1671665"/>
            <a:ext cx="8567375" cy="3457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6B1E74-C68E-D660-371E-854722037F72}"/>
              </a:ext>
            </a:extLst>
          </p:cNvPr>
          <p:cNvSpPr txBox="1"/>
          <p:nvPr/>
        </p:nvSpPr>
        <p:spPr>
          <a:xfrm>
            <a:off x="3091543" y="896983"/>
            <a:ext cx="296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3 Continued</a:t>
            </a:r>
          </a:p>
        </p:txBody>
      </p:sp>
    </p:spTree>
    <p:extLst>
      <p:ext uri="{BB962C8B-B14F-4D97-AF65-F5344CB8AC3E}">
        <p14:creationId xmlns:p14="http://schemas.microsoft.com/office/powerpoint/2010/main" val="25125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737B5-1174-272F-A894-B946B6A8F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27" y="376101"/>
            <a:ext cx="7754546" cy="585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1F9B2E-7DD0-0064-D9C8-C50EBD18B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" y="464084"/>
            <a:ext cx="7942217" cy="592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3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53498-C5FB-61A4-50F6-AD1DF91A7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83" y="281930"/>
            <a:ext cx="5521233" cy="64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4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1914A-1500-35EB-0BF2-E00FA3682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62" y="617723"/>
            <a:ext cx="8002675" cy="54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6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02589-27D7-EEE3-7C1C-C3A07EA6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373890"/>
            <a:ext cx="8316686" cy="611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0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99484-4F13-475E-AA7F-8C74A3B39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According to the World Health Organization (WHO), between 2000 and 2016, roadway-related crashes increased from about 1.15 million to 1.35 million deaths globally.</a:t>
            </a:r>
          </a:p>
          <a:p>
            <a:r>
              <a:rPr lang="en-US" dirty="0"/>
              <a:t>On an annual basis, about 80 million nonfatal injuries warranting medical care occur on highway networks.</a:t>
            </a:r>
          </a:p>
          <a:p>
            <a:r>
              <a:rPr lang="en-US" dirty="0"/>
              <a:t>Road traffic injuries are ranked eighth as the leading cause of death (2.5%) among people of all ages, right in front of diarrheal diseases and tuberculosis (WHO, 2018).</a:t>
            </a:r>
          </a:p>
          <a:p>
            <a:r>
              <a:rPr lang="en-US" dirty="0"/>
              <a:t>Vulnerable road users (i.e., pedestrians and cyclists) represent 26%of road injury deaths, while drivers and passengers of motorized two-wheel and three-wheel vehicles account for another 28% worldwide.</a:t>
            </a:r>
          </a:p>
          <a:p>
            <a:r>
              <a:rPr lang="en-US" dirty="0"/>
              <a:t>While a large proportion of high-income countries have observed either a reduction or no change in traffic-related deaths between 2013 and 2016, a significant number of middle- and low-income countries have observed an increase in traffic-related deaths (WHO, 2018), in large part attributed to the rapid motorization observed in developing countries.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ACE99D-5D59-40AE-A095-397B8F69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Overview - Numbers</a:t>
            </a:r>
          </a:p>
        </p:txBody>
      </p:sp>
    </p:spTree>
    <p:extLst>
      <p:ext uri="{BB962C8B-B14F-4D97-AF65-F5344CB8AC3E}">
        <p14:creationId xmlns:p14="http://schemas.microsoft.com/office/powerpoint/2010/main" val="783929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A68C0-B12A-084C-F88C-5B82E4062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38" y="357052"/>
            <a:ext cx="8307723" cy="57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4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AC431-201A-0119-A38D-51EEBD81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97" y="278674"/>
            <a:ext cx="8174005" cy="59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99484-4F13-475E-AA7F-8C74A3B39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the United States, for instance, highway crashes are estimated to have caused more than US$871 billion in economic loss and societal harm in 2010.</a:t>
            </a:r>
          </a:p>
          <a:p>
            <a:r>
              <a:rPr lang="en-US" dirty="0"/>
              <a:t>In Europe, it is estimated that crashes have cost more than US$325 billion (€280 billion) in economic harm in 2015 (this value is considered underestimated), while in Australia the economic burden was estimated to be US$ 23.9 billion (AU$33.2) in 2016 (Litchfield, 2017).</a:t>
            </a:r>
          </a:p>
          <a:p>
            <a:r>
              <a:rPr lang="en-US" dirty="0"/>
              <a:t>Globally, it is estimated that 3% of gross domestic product (GDP) is lost to highway crashes (all severities) and can be as high as 5% for middle- and low-income countries.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ACE99D-5D59-40AE-A095-397B8F69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Overview – Economic Burden</a:t>
            </a:r>
          </a:p>
        </p:txBody>
      </p:sp>
    </p:spTree>
    <p:extLst>
      <p:ext uri="{BB962C8B-B14F-4D97-AF65-F5344CB8AC3E}">
        <p14:creationId xmlns:p14="http://schemas.microsoft.com/office/powerpoint/2010/main" val="14913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97509-67DD-1C2A-0106-8B63E578E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" y="0"/>
            <a:ext cx="7585165" cy="6301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E6008-E084-2AD5-D45A-0807C5D421DC}"/>
              </a:ext>
            </a:extLst>
          </p:cNvPr>
          <p:cNvSpPr txBox="1"/>
          <p:nvPr/>
        </p:nvSpPr>
        <p:spPr>
          <a:xfrm>
            <a:off x="0" y="6211669"/>
            <a:ext cx="8632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World health statistics 2023: monitoring health for the SDGs, sustainable development goals</a:t>
            </a:r>
          </a:p>
          <a:p>
            <a:r>
              <a:rPr lang="en-US" sz="1600" dirty="0">
                <a:hlinkClick r:id="rId3"/>
              </a:rPr>
              <a:t>https://www.who.int/publications/i/item/9789240074323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819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FAB18-83FB-D407-082B-E715BB49E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4" y="627019"/>
            <a:ext cx="8987952" cy="4005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3E9F8D-B5A8-3530-5541-52B41A230FAD}"/>
              </a:ext>
            </a:extLst>
          </p:cNvPr>
          <p:cNvSpPr txBox="1"/>
          <p:nvPr/>
        </p:nvSpPr>
        <p:spPr>
          <a:xfrm>
            <a:off x="0" y="6211669"/>
            <a:ext cx="8632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World health statistics 2023: monitoring health for the SDGs, sustainable development goals</a:t>
            </a:r>
          </a:p>
          <a:p>
            <a:r>
              <a:rPr lang="en-US" sz="1600" dirty="0">
                <a:hlinkClick r:id="rId3"/>
              </a:rPr>
              <a:t>https://www.who.int/publications/i/item/9789240074323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16FCF9-352E-8127-82E0-B7A448B6F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5" y="673638"/>
            <a:ext cx="4841597" cy="33584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26DE2A-67C0-DB54-F899-7CCC608BC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688" y="3333205"/>
            <a:ext cx="4643627" cy="2928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0870A-DF7C-5F65-4615-7347C8C62A41}"/>
              </a:ext>
            </a:extLst>
          </p:cNvPr>
          <p:cNvSpPr txBox="1"/>
          <p:nvPr/>
        </p:nvSpPr>
        <p:spPr>
          <a:xfrm>
            <a:off x="115685" y="6261462"/>
            <a:ext cx="8912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OCDE Road Safety Annual Report 2022 </a:t>
            </a:r>
            <a:r>
              <a:rPr lang="en-US" sz="1400" dirty="0">
                <a:hlinkClick r:id="rId4"/>
              </a:rPr>
              <a:t>https://www.itf-oecd.org/sites/default/files/docs/irtad-road-safety-annual-report-2022.pdf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FD8AC-BB4D-A7FA-59C4-A364C8848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82" y="583475"/>
            <a:ext cx="8280858" cy="52338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E36555-1F12-98B9-1509-CF2E9CE62BA4}"/>
              </a:ext>
            </a:extLst>
          </p:cNvPr>
          <p:cNvSpPr txBox="1"/>
          <p:nvPr/>
        </p:nvSpPr>
        <p:spPr>
          <a:xfrm>
            <a:off x="115685" y="6261462"/>
            <a:ext cx="8912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OCDE Road Safety Annual Report 2022 </a:t>
            </a:r>
            <a:r>
              <a:rPr lang="en-US" sz="1400" dirty="0">
                <a:hlinkClick r:id="rId3"/>
              </a:rPr>
              <a:t>https://www.itf-oecd.org/sites/default/files/docs/irtad-road-safety-annual-report-2022.pdf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15BD2-C0C6-E5EF-4568-37DBC811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66" y="87086"/>
            <a:ext cx="5281051" cy="628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253884-572A-9CE7-FC82-264DF8EEAC12}"/>
              </a:ext>
            </a:extLst>
          </p:cNvPr>
          <p:cNvSpPr txBox="1"/>
          <p:nvPr/>
        </p:nvSpPr>
        <p:spPr>
          <a:xfrm>
            <a:off x="115685" y="6261462"/>
            <a:ext cx="8912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OCDE Road Safety Annual Report 2022 </a:t>
            </a:r>
            <a:r>
              <a:rPr lang="en-US" sz="1400" dirty="0">
                <a:hlinkClick r:id="rId3"/>
              </a:rPr>
              <a:t>https://www.itf-oecd.org/sites/default/files/docs/irtad-road-safety-annual-report-2022.pdf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</a:rPr>
              <a:t>Crash Characteristics in the United States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Traffic Safety Facts 2020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1433</TotalTime>
  <Words>472</Words>
  <Application>Microsoft Office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Lucida Sans Unicode</vt:lpstr>
      <vt:lpstr>Verdana</vt:lpstr>
      <vt:lpstr>Wingdings 2</vt:lpstr>
      <vt:lpstr>Wingdings 3</vt:lpstr>
      <vt:lpstr>Concourse</vt:lpstr>
      <vt:lpstr>Global Impacts of Traffic-Related Injuries</vt:lpstr>
      <vt:lpstr>Overview - Numbers</vt:lpstr>
      <vt:lpstr>Overview – Economic Burden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Crash Characteristics in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dlord</dc:creator>
  <cp:lastModifiedBy>Lord, Dominique</cp:lastModifiedBy>
  <cp:revision>73</cp:revision>
  <dcterms:created xsi:type="dcterms:W3CDTF">2005-01-24T03:41:05Z</dcterms:created>
  <dcterms:modified xsi:type="dcterms:W3CDTF">2023-07-17T01:17:07Z</dcterms:modified>
</cp:coreProperties>
</file>