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63" r:id="rId2"/>
    <p:sldId id="264" r:id="rId3"/>
    <p:sldId id="265" r:id="rId4"/>
    <p:sldId id="267" r:id="rId5"/>
    <p:sldId id="268" r:id="rId6"/>
    <p:sldId id="269" r:id="rId7"/>
    <p:sldId id="257" r:id="rId8"/>
    <p:sldId id="270" r:id="rId9"/>
    <p:sldId id="258" r:id="rId10"/>
    <p:sldId id="259" r:id="rId11"/>
    <p:sldId id="260" r:id="rId12"/>
    <p:sldId id="261" r:id="rId13"/>
    <p:sldId id="262"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DFA761-9851-4AE5-9092-085D4A94A9E7}" type="datetimeFigureOut">
              <a:rPr lang="en-US" smtClean="0"/>
              <a:t>8/25/2023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79621-CD8D-4314-B884-CDEC336B2C5D}" type="slidenum">
              <a:rPr lang="en-US" smtClean="0"/>
              <a:t>‹#›</a:t>
            </a:fld>
            <a:endParaRPr lang="en-US"/>
          </a:p>
        </p:txBody>
      </p:sp>
    </p:spTree>
    <p:extLst>
      <p:ext uri="{BB962C8B-B14F-4D97-AF65-F5344CB8AC3E}">
        <p14:creationId xmlns:p14="http://schemas.microsoft.com/office/powerpoint/2010/main" val="2122189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A79621-CD8D-4314-B884-CDEC336B2C5D}" type="slidenum">
              <a:rPr lang="en-US" smtClean="0"/>
              <a:t>2</a:t>
            </a:fld>
            <a:endParaRPr lang="en-US"/>
          </a:p>
        </p:txBody>
      </p:sp>
    </p:spTree>
    <p:extLst>
      <p:ext uri="{BB962C8B-B14F-4D97-AF65-F5344CB8AC3E}">
        <p14:creationId xmlns:p14="http://schemas.microsoft.com/office/powerpoint/2010/main" val="22262666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8BA31BB-E558-4BE8-A0D2-62F36C08BEFD}" type="datetimeFigureOut">
              <a:rPr lang="en-US" smtClean="0"/>
              <a:t>8/25/2023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6101312-5AB7-4D0D-A6B8-507D13EB0C6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8BA31BB-E558-4BE8-A0D2-62F36C08BEFD}"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01312-5AB7-4D0D-A6B8-507D13EB0C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8BA31BB-E558-4BE8-A0D2-62F36C08BEFD}"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01312-5AB7-4D0D-A6B8-507D13EB0C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8BA31BB-E558-4BE8-A0D2-62F36C08BEFD}"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01312-5AB7-4D0D-A6B8-507D13EB0C66}"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8BA31BB-E558-4BE8-A0D2-62F36C08BEFD}" type="datetimeFigureOut">
              <a:rPr lang="en-US" smtClean="0"/>
              <a:t>8/25/2023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101312-5AB7-4D0D-A6B8-507D13EB0C6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8BA31BB-E558-4BE8-A0D2-62F36C08BEFD}" type="datetimeFigureOut">
              <a:rPr lang="en-US" smtClean="0"/>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01312-5AB7-4D0D-A6B8-507D13EB0C66}"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8BA31BB-E558-4BE8-A0D2-62F36C08BEFD}" type="datetimeFigureOut">
              <a:rPr lang="en-US" smtClean="0"/>
              <a:t>8/25/2023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101312-5AB7-4D0D-A6B8-507D13EB0C6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BA31BB-E558-4BE8-A0D2-62F36C08BEFD}" type="datetimeFigureOut">
              <a:rPr lang="en-US" smtClean="0"/>
              <a:t>8/25/2023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101312-5AB7-4D0D-A6B8-507D13EB0C66}"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A31BB-E558-4BE8-A0D2-62F36C08BEFD}" type="datetimeFigureOut">
              <a:rPr lang="en-US" smtClean="0"/>
              <a:t>8/25/2023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101312-5AB7-4D0D-A6B8-507D13EB0C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68BA31BB-E558-4BE8-A0D2-62F36C08BEFD}" type="datetimeFigureOut">
              <a:rPr lang="en-US" smtClean="0"/>
              <a:t>8/25/2023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101312-5AB7-4D0D-A6B8-507D13EB0C6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8BA31BB-E558-4BE8-A0D2-62F36C08BEFD}" type="datetimeFigureOut">
              <a:rPr lang="en-US" smtClean="0"/>
              <a:t>8/25/2023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6101312-5AB7-4D0D-A6B8-507D13EB0C6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8BA31BB-E558-4BE8-A0D2-62F36C08BEFD}" type="datetimeFigureOut">
              <a:rPr lang="en-US" smtClean="0"/>
              <a:t>8/25/2023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6101312-5AB7-4D0D-A6B8-507D13EB0C6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lord@tamu.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rspcb.safety.fhwa.dot.gov/rsf/docs/Road_Safety_Fundamental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roadsafety.piarc.org/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533400"/>
            <a:ext cx="7772400" cy="1470025"/>
          </a:xfrm>
        </p:spPr>
        <p:txBody>
          <a:bodyPr/>
          <a:lstStyle/>
          <a:p>
            <a:r>
              <a:rPr lang="en-US" sz="4000" b="1" dirty="0">
                <a:solidFill>
                  <a:srgbClr val="FF0000"/>
                </a:solidFill>
                <a:latin typeface="Tahoma" pitchFamily="34" charset="0"/>
              </a:rPr>
              <a:t>CVEN 626</a:t>
            </a:r>
            <a:br>
              <a:rPr lang="en-US" sz="4000" b="1" dirty="0">
                <a:solidFill>
                  <a:srgbClr val="FF0000"/>
                </a:solidFill>
                <a:latin typeface="Tahoma" pitchFamily="34" charset="0"/>
              </a:rPr>
            </a:br>
            <a:r>
              <a:rPr lang="en-US" sz="4000" b="1" dirty="0">
                <a:solidFill>
                  <a:srgbClr val="FF0000"/>
                </a:solidFill>
                <a:latin typeface="Tahoma" pitchFamily="34" charset="0"/>
              </a:rPr>
              <a:t>HIGHWAY SAFETY</a:t>
            </a:r>
          </a:p>
        </p:txBody>
      </p:sp>
      <p:sp>
        <p:nvSpPr>
          <p:cNvPr id="8195" name="Rectangle 3"/>
          <p:cNvSpPr>
            <a:spLocks noGrp="1" noChangeArrowheads="1"/>
          </p:cNvSpPr>
          <p:nvPr>
            <p:ph type="subTitle" idx="1"/>
          </p:nvPr>
        </p:nvSpPr>
        <p:spPr>
          <a:xfrm>
            <a:off x="1524000" y="2286000"/>
            <a:ext cx="6400800" cy="4038600"/>
          </a:xfrm>
        </p:spPr>
        <p:txBody>
          <a:bodyPr/>
          <a:lstStyle/>
          <a:p>
            <a:r>
              <a:rPr lang="en-US" dirty="0">
                <a:latin typeface="Tahoma" pitchFamily="34" charset="0"/>
              </a:rPr>
              <a:t>Instructor: Dominique Lord</a:t>
            </a:r>
          </a:p>
          <a:p>
            <a:endParaRPr lang="en-US" dirty="0">
              <a:latin typeface="Tahoma" pitchFamily="34" charset="0"/>
            </a:endParaRPr>
          </a:p>
          <a:p>
            <a:r>
              <a:rPr lang="en-US" dirty="0">
                <a:latin typeface="Tahoma" pitchFamily="34" charset="0"/>
              </a:rPr>
              <a:t>Room 301B (DLEB) </a:t>
            </a:r>
          </a:p>
          <a:p>
            <a:r>
              <a:rPr lang="en-US" dirty="0">
                <a:latin typeface="Tahoma" pitchFamily="34" charset="0"/>
              </a:rPr>
              <a:t>Phone: (979) 458-3949</a:t>
            </a:r>
          </a:p>
          <a:p>
            <a:r>
              <a:rPr lang="en-US" dirty="0">
                <a:solidFill>
                  <a:schemeClr val="bg1"/>
                </a:solidFill>
                <a:latin typeface="Tahoma" pitchFamily="34" charset="0"/>
                <a:hlinkClick r:id="rId2"/>
              </a:rPr>
              <a:t>d-lord@tamu.edu</a:t>
            </a:r>
            <a:endParaRPr lang="en-US" dirty="0">
              <a:solidFill>
                <a:schemeClr val="bg1"/>
              </a:solidFill>
              <a:latin typeface="Tahoma" pitchFamily="34" charset="0"/>
            </a:endParaRPr>
          </a:p>
          <a:p>
            <a:endParaRPr lang="en-US" sz="2400" dirty="0">
              <a:solidFill>
                <a:schemeClr val="bg1"/>
              </a:solidFill>
            </a:endParaRPr>
          </a:p>
          <a:p>
            <a:r>
              <a:rPr lang="en-US" sz="2400" dirty="0">
                <a:solidFill>
                  <a:srgbClr val="FF0000"/>
                </a:solidFill>
                <a:latin typeface="Tahoma" pitchFamily="34" charset="0"/>
              </a:rPr>
              <a:t>Fall 2023</a:t>
            </a:r>
          </a:p>
        </p:txBody>
      </p:sp>
    </p:spTree>
    <p:extLst>
      <p:ext uri="{BB962C8B-B14F-4D97-AF65-F5344CB8AC3E}">
        <p14:creationId xmlns:p14="http://schemas.microsoft.com/office/powerpoint/2010/main" val="3619413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02.jpg"/>
          <p:cNvPicPr>
            <a:picLocks noChangeAspect="1"/>
          </p:cNvPicPr>
          <p:nvPr/>
        </p:nvPicPr>
        <p:blipFill>
          <a:blip r:embed="rId2" cstate="print"/>
          <a:stretch>
            <a:fillRect/>
          </a:stretch>
        </p:blipFill>
        <p:spPr>
          <a:xfrm>
            <a:off x="733351" y="685800"/>
            <a:ext cx="7677298" cy="5486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03.jpg"/>
          <p:cNvPicPr>
            <a:picLocks noChangeAspect="1"/>
          </p:cNvPicPr>
          <p:nvPr/>
        </p:nvPicPr>
        <p:blipFill>
          <a:blip r:embed="rId2" cstate="print"/>
          <a:stretch>
            <a:fillRect/>
          </a:stretch>
        </p:blipFill>
        <p:spPr>
          <a:xfrm>
            <a:off x="463937" y="450913"/>
            <a:ext cx="7841863" cy="625468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04.jpg"/>
          <p:cNvPicPr>
            <a:picLocks noChangeAspect="1"/>
          </p:cNvPicPr>
          <p:nvPr/>
        </p:nvPicPr>
        <p:blipFill>
          <a:blip r:embed="rId2" cstate="print"/>
          <a:stretch>
            <a:fillRect/>
          </a:stretch>
        </p:blipFill>
        <p:spPr>
          <a:xfrm>
            <a:off x="620681" y="533400"/>
            <a:ext cx="8009431" cy="57150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05.jpg"/>
          <p:cNvPicPr>
            <a:picLocks noChangeAspect="1"/>
          </p:cNvPicPr>
          <p:nvPr/>
        </p:nvPicPr>
        <p:blipFill>
          <a:blip r:embed="rId2" cstate="print"/>
          <a:stretch>
            <a:fillRect/>
          </a:stretch>
        </p:blipFill>
        <p:spPr>
          <a:xfrm>
            <a:off x="802211" y="609600"/>
            <a:ext cx="7539578" cy="5638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68E2EF2-5A91-48DE-8BC2-0A17942B53EB}"/>
              </a:ext>
            </a:extLst>
          </p:cNvPr>
          <p:cNvSpPr txBox="1"/>
          <p:nvPr/>
        </p:nvSpPr>
        <p:spPr>
          <a:xfrm>
            <a:off x="1905000" y="228600"/>
            <a:ext cx="5486400" cy="646331"/>
          </a:xfrm>
          <a:prstGeom prst="rect">
            <a:avLst/>
          </a:prstGeom>
          <a:noFill/>
        </p:spPr>
        <p:txBody>
          <a:bodyPr wrap="square" rtlCol="0">
            <a:spAutoFit/>
          </a:bodyPr>
          <a:lstStyle/>
          <a:p>
            <a:pPr algn="ctr"/>
            <a:r>
              <a:rPr lang="en-US" sz="3600" b="1" dirty="0">
                <a:solidFill>
                  <a:srgbClr val="0070C0"/>
                </a:solidFill>
              </a:rPr>
              <a:t>Definition</a:t>
            </a:r>
          </a:p>
        </p:txBody>
      </p:sp>
      <p:sp>
        <p:nvSpPr>
          <p:cNvPr id="3" name="TextBox 2">
            <a:extLst>
              <a:ext uri="{FF2B5EF4-FFF2-40B4-BE49-F238E27FC236}">
                <a16:creationId xmlns:a16="http://schemas.microsoft.com/office/drawing/2014/main" id="{69127E1A-2910-43BC-9187-8B8B0352AA3C}"/>
              </a:ext>
            </a:extLst>
          </p:cNvPr>
          <p:cNvSpPr txBox="1"/>
          <p:nvPr/>
        </p:nvSpPr>
        <p:spPr>
          <a:xfrm>
            <a:off x="228600" y="838200"/>
            <a:ext cx="8839200" cy="5355312"/>
          </a:xfrm>
          <a:prstGeom prst="rect">
            <a:avLst/>
          </a:prstGeom>
          <a:noFill/>
        </p:spPr>
        <p:txBody>
          <a:bodyPr wrap="square" rtlCol="0">
            <a:spAutoFit/>
          </a:bodyPr>
          <a:lstStyle/>
          <a:p>
            <a:r>
              <a:rPr lang="en-US" dirty="0"/>
              <a:t>For the purpose of this course, the relevant definition is to examine </a:t>
            </a:r>
            <a:r>
              <a:rPr lang="en-US" dirty="0">
                <a:solidFill>
                  <a:srgbClr val="FF0000"/>
                </a:solidFill>
              </a:rPr>
              <a:t>the number of crashes per unit of time by severity level</a:t>
            </a:r>
            <a:r>
              <a:rPr lang="en-US" dirty="0"/>
              <a:t>.</a:t>
            </a:r>
          </a:p>
          <a:p>
            <a:endParaRPr lang="en-US" dirty="0"/>
          </a:p>
          <a:p>
            <a:r>
              <a:rPr lang="en-US" dirty="0"/>
              <a:t>The goal is to estimate how the design and traffic operation of different elements of the highway network affect the number and severity of crashes. For us, it is from the perspective of civil engineering.</a:t>
            </a:r>
          </a:p>
          <a:p>
            <a:endParaRPr lang="en-US" dirty="0"/>
          </a:p>
          <a:p>
            <a:r>
              <a:rPr lang="en-US" dirty="0"/>
              <a:t>Note that highway safety involves multiple fields, such as law enforcement, psychology/human factors, mechanical, industrial and electrical engineering, economics, sociology, medicine and policy makers among others. It is a multidisciplinary discipline. Specific for this course:</a:t>
            </a:r>
          </a:p>
          <a:p>
            <a:endParaRPr lang="en-US" dirty="0"/>
          </a:p>
          <a:p>
            <a:pPr marL="285750" indent="-285750">
              <a:buFont typeface="Arial" panose="020B0604020202020204" pitchFamily="34" charset="0"/>
              <a:buChar char="•"/>
            </a:pPr>
            <a:r>
              <a:rPr lang="en-US" dirty="0">
                <a:solidFill>
                  <a:srgbClr val="FF0000"/>
                </a:solidFill>
              </a:rPr>
              <a:t>Making sense of crash and other safety data</a:t>
            </a:r>
          </a:p>
          <a:p>
            <a:pPr marL="285750" indent="-285750">
              <a:buFont typeface="Arial" panose="020B0604020202020204" pitchFamily="34" charset="0"/>
              <a:buChar char="•"/>
            </a:pPr>
            <a:r>
              <a:rPr lang="en-US" dirty="0">
                <a:solidFill>
                  <a:srgbClr val="FF0000"/>
                </a:solidFill>
              </a:rPr>
              <a:t>Examine the relationship between design/operational variables and crash risk</a:t>
            </a:r>
          </a:p>
          <a:p>
            <a:pPr marL="285750" indent="-285750">
              <a:buFont typeface="Arial" panose="020B0604020202020204" pitchFamily="34" charset="0"/>
              <a:buChar char="•"/>
            </a:pPr>
            <a:r>
              <a:rPr lang="en-US" dirty="0">
                <a:solidFill>
                  <a:srgbClr val="FF0000"/>
                </a:solidFill>
              </a:rPr>
              <a:t>Understanding crash causation factors</a:t>
            </a:r>
          </a:p>
          <a:p>
            <a:pPr marL="285750" indent="-285750">
              <a:buFont typeface="Arial" panose="020B0604020202020204" pitchFamily="34" charset="0"/>
              <a:buChar char="•"/>
            </a:pPr>
            <a:r>
              <a:rPr lang="en-US" dirty="0">
                <a:solidFill>
                  <a:srgbClr val="FF0000"/>
                </a:solidFill>
              </a:rPr>
              <a:t>Estimating risk of injury when a crash occur</a:t>
            </a:r>
          </a:p>
          <a:p>
            <a:pPr marL="285750" indent="-285750">
              <a:buFont typeface="Arial" panose="020B0604020202020204" pitchFamily="34" charset="0"/>
              <a:buChar char="•"/>
            </a:pPr>
            <a:r>
              <a:rPr lang="en-US" dirty="0">
                <a:solidFill>
                  <a:srgbClr val="FF0000"/>
                </a:solidFill>
              </a:rPr>
              <a:t>Estimating the safety effects of treatments</a:t>
            </a:r>
          </a:p>
          <a:p>
            <a:pPr marL="285750" indent="-285750">
              <a:buFont typeface="Arial" panose="020B0604020202020204" pitchFamily="34" charset="0"/>
              <a:buChar char="•"/>
            </a:pPr>
            <a:r>
              <a:rPr lang="en-US" dirty="0">
                <a:solidFill>
                  <a:srgbClr val="FF0000"/>
                </a:solidFill>
              </a:rPr>
              <a:t>Economic impacts of safety decisions</a:t>
            </a:r>
          </a:p>
        </p:txBody>
      </p:sp>
    </p:spTree>
    <p:extLst>
      <p:ext uri="{BB962C8B-B14F-4D97-AF65-F5344CB8AC3E}">
        <p14:creationId xmlns:p14="http://schemas.microsoft.com/office/powerpoint/2010/main" val="2197365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457200" y="990600"/>
            <a:ext cx="8229600" cy="5140325"/>
          </a:xfrm>
        </p:spPr>
        <p:txBody>
          <a:bodyPr>
            <a:normAutofit fontScale="70000" lnSpcReduction="20000"/>
          </a:bodyPr>
          <a:lstStyle/>
          <a:p>
            <a:pPr>
              <a:lnSpc>
                <a:spcPct val="90000"/>
              </a:lnSpc>
            </a:pPr>
            <a:r>
              <a:rPr lang="en-US" sz="2800" b="1" dirty="0">
                <a:solidFill>
                  <a:srgbClr val="FF0000"/>
                </a:solidFill>
                <a:latin typeface="Tahoma" pitchFamily="34" charset="0"/>
              </a:rPr>
              <a:t>Required Textbook</a:t>
            </a:r>
          </a:p>
          <a:p>
            <a:pPr lvl="1">
              <a:lnSpc>
                <a:spcPct val="90000"/>
              </a:lnSpc>
            </a:pPr>
            <a:r>
              <a:rPr lang="en-US" sz="2400" dirty="0">
                <a:latin typeface="Tahoma" pitchFamily="34" charset="0"/>
              </a:rPr>
              <a:t>Lord, D., X. Qin, S.R. Geedipally (2021) </a:t>
            </a:r>
            <a:r>
              <a:rPr lang="en-US" sz="2400" b="1" dirty="0">
                <a:latin typeface="Tahoma" pitchFamily="34" charset="0"/>
              </a:rPr>
              <a:t>Highway Safety Analytics and Modeling</a:t>
            </a:r>
            <a:r>
              <a:rPr lang="en-US" sz="2400" dirty="0">
                <a:latin typeface="Tahoma" pitchFamily="34" charset="0"/>
              </a:rPr>
              <a:t>. 1</a:t>
            </a:r>
            <a:r>
              <a:rPr lang="en-US" sz="2400" baseline="30000" dirty="0">
                <a:latin typeface="Tahoma" pitchFamily="34" charset="0"/>
              </a:rPr>
              <a:t>st</a:t>
            </a:r>
            <a:r>
              <a:rPr lang="en-US" sz="2400" dirty="0">
                <a:latin typeface="Tahoma" pitchFamily="34" charset="0"/>
              </a:rPr>
              <a:t> Ed., Elsevier Publishing Co., Amsterdam, NL.</a:t>
            </a:r>
          </a:p>
          <a:p>
            <a:pPr>
              <a:lnSpc>
                <a:spcPct val="90000"/>
              </a:lnSpc>
            </a:pPr>
            <a:r>
              <a:rPr lang="en-US" sz="2800" b="1" dirty="0">
                <a:solidFill>
                  <a:srgbClr val="FF0000"/>
                </a:solidFill>
                <a:latin typeface="Tahoma" pitchFamily="34" charset="0"/>
              </a:rPr>
              <a:t>Highly Recommended Text:</a:t>
            </a:r>
          </a:p>
          <a:p>
            <a:pPr lvl="1">
              <a:lnSpc>
                <a:spcPct val="90000"/>
              </a:lnSpc>
            </a:pPr>
            <a:r>
              <a:rPr lang="en-US" sz="2400" b="1" dirty="0">
                <a:latin typeface="Tahoma" pitchFamily="34" charset="0"/>
              </a:rPr>
              <a:t>Road Safety Fundamentals: Concepts, Strategies, and Practices that Reduce Fatalities and Injuries on the Road. </a:t>
            </a:r>
            <a:r>
              <a:rPr lang="en-US" sz="2400" dirty="0">
                <a:latin typeface="Tahoma" pitchFamily="34" charset="0"/>
              </a:rPr>
              <a:t>(2017) FHWA-SA-18-003, Federal Highway Administration, Washington D.C. (</a:t>
            </a:r>
            <a:r>
              <a:rPr lang="en-US" sz="2400" dirty="0">
                <a:latin typeface="Tahoma" pitchFamily="34" charset="0"/>
                <a:hlinkClick r:id="rId3"/>
              </a:rPr>
              <a:t>https://rspcb.safety.fhwa.dot.gov/rsf/docs/Road_Safety_Fundamentals.pdf</a:t>
            </a:r>
            <a:r>
              <a:rPr lang="en-US" sz="2400" dirty="0">
                <a:latin typeface="Tahoma" pitchFamily="34" charset="0"/>
              </a:rPr>
              <a:t>) </a:t>
            </a:r>
            <a:endParaRPr lang="en-US" sz="2400" b="1" dirty="0">
              <a:solidFill>
                <a:srgbClr val="FF0000"/>
              </a:solidFill>
              <a:latin typeface="Tahoma" pitchFamily="34" charset="0"/>
            </a:endParaRPr>
          </a:p>
          <a:p>
            <a:pPr lvl="1">
              <a:lnSpc>
                <a:spcPct val="90000"/>
              </a:lnSpc>
            </a:pPr>
            <a:r>
              <a:rPr lang="en-US" sz="2400" b="1" dirty="0">
                <a:latin typeface="Tahoma" pitchFamily="34" charset="0"/>
              </a:rPr>
              <a:t>Road Safety Manual (2019&amp;2015) </a:t>
            </a:r>
            <a:r>
              <a:rPr lang="en-US" sz="2400" dirty="0">
                <a:latin typeface="Tahoma" pitchFamily="34" charset="0"/>
              </a:rPr>
              <a:t>World Road Association (</a:t>
            </a:r>
            <a:r>
              <a:rPr lang="en-US" sz="2400" dirty="0">
                <a:solidFill>
                  <a:srgbClr val="FF0000"/>
                </a:solidFill>
                <a:latin typeface="Tahoma" pitchFamily="34" charset="0"/>
                <a:hlinkClick r:id="rId4"/>
              </a:rPr>
              <a:t>https://roadsafety.piarc.org/en</a:t>
            </a:r>
            <a:r>
              <a:rPr lang="en-US" sz="2400" dirty="0">
                <a:solidFill>
                  <a:srgbClr val="FF0000"/>
                </a:solidFill>
                <a:latin typeface="Tahoma" pitchFamily="34" charset="0"/>
              </a:rPr>
              <a:t>) (free download after registration)</a:t>
            </a:r>
          </a:p>
          <a:p>
            <a:pPr lvl="1">
              <a:lnSpc>
                <a:spcPct val="90000"/>
              </a:lnSpc>
            </a:pPr>
            <a:r>
              <a:rPr lang="en-US" sz="2400" b="1" dirty="0">
                <a:latin typeface="Tahoma" pitchFamily="34" charset="0"/>
              </a:rPr>
              <a:t>Road Safety Manual (2003) </a:t>
            </a:r>
            <a:r>
              <a:rPr lang="en-US" sz="2400" dirty="0">
                <a:latin typeface="Tahoma" pitchFamily="34" charset="0"/>
              </a:rPr>
              <a:t>World Road Association. You can find the CD version of the manual at the library. Please install the CD-ROM on your computer. </a:t>
            </a:r>
          </a:p>
          <a:p>
            <a:pPr>
              <a:lnSpc>
                <a:spcPct val="90000"/>
              </a:lnSpc>
            </a:pPr>
            <a:r>
              <a:rPr lang="en-US" sz="2800" b="1" dirty="0">
                <a:solidFill>
                  <a:srgbClr val="00B050"/>
                </a:solidFill>
                <a:latin typeface="Tahoma" pitchFamily="34" charset="0"/>
              </a:rPr>
              <a:t>Other Recommended Textbooks:</a:t>
            </a:r>
            <a:endParaRPr lang="en-US" sz="2800" dirty="0">
              <a:solidFill>
                <a:schemeClr val="bg1"/>
              </a:solidFill>
              <a:latin typeface="Tahoma" pitchFamily="34" charset="0"/>
            </a:endParaRPr>
          </a:p>
          <a:p>
            <a:pPr lvl="1">
              <a:lnSpc>
                <a:spcPct val="90000"/>
              </a:lnSpc>
            </a:pPr>
            <a:r>
              <a:rPr lang="en-US" sz="2400" dirty="0">
                <a:latin typeface="Tahoma" pitchFamily="34" charset="0"/>
              </a:rPr>
              <a:t>AASHTO (2010) </a:t>
            </a:r>
            <a:r>
              <a:rPr lang="en-US" sz="2400" b="1" dirty="0">
                <a:latin typeface="Tahoma" pitchFamily="34" charset="0"/>
              </a:rPr>
              <a:t>Highway Safety Manual</a:t>
            </a:r>
            <a:r>
              <a:rPr lang="en-US" sz="2400" dirty="0">
                <a:latin typeface="Tahoma" pitchFamily="34" charset="0"/>
              </a:rPr>
              <a:t>. 1st Ed. American Association of State Highway and Transportation Officials. Washington, D.C.		</a:t>
            </a:r>
          </a:p>
          <a:p>
            <a:pPr lvl="1">
              <a:lnSpc>
                <a:spcPct val="90000"/>
              </a:lnSpc>
            </a:pPr>
            <a:r>
              <a:rPr lang="en-US" sz="2400" dirty="0" err="1">
                <a:latin typeface="Tahoma" pitchFamily="34" charset="0"/>
              </a:rPr>
              <a:t>Hauer</a:t>
            </a:r>
            <a:r>
              <a:rPr lang="en-US" sz="2400" dirty="0">
                <a:latin typeface="Tahoma" pitchFamily="34" charset="0"/>
              </a:rPr>
              <a:t>, E. (1997) </a:t>
            </a:r>
            <a:r>
              <a:rPr lang="en-US" sz="2400" b="1" dirty="0">
                <a:latin typeface="Tahoma" pitchFamily="34" charset="0"/>
              </a:rPr>
              <a:t>Observational Before-After Studies in Road Safety: Estimating the Effect of Highway and Traffic Engineering Measures on Road Safety.</a:t>
            </a:r>
            <a:r>
              <a:rPr lang="en-US" sz="2400" dirty="0">
                <a:latin typeface="Tahoma" pitchFamily="34" charset="0"/>
              </a:rPr>
              <a:t> Elsevier Science Ltd, Oxford.</a:t>
            </a:r>
          </a:p>
          <a:p>
            <a:pPr lvl="1">
              <a:lnSpc>
                <a:spcPct val="90000"/>
              </a:lnSpc>
            </a:pPr>
            <a:r>
              <a:rPr lang="en-US" sz="2400" dirty="0" err="1">
                <a:latin typeface="Tahoma" pitchFamily="34" charset="0"/>
              </a:rPr>
              <a:t>Hilbe</a:t>
            </a:r>
            <a:r>
              <a:rPr lang="en-US" sz="2400" dirty="0">
                <a:latin typeface="Tahoma" pitchFamily="34" charset="0"/>
              </a:rPr>
              <a:t>, J.M. (2011) </a:t>
            </a:r>
            <a:r>
              <a:rPr lang="en-US" sz="2400" b="1" dirty="0">
                <a:latin typeface="Tahoma" pitchFamily="34" charset="0"/>
              </a:rPr>
              <a:t>Negative Binomial Regression</a:t>
            </a:r>
            <a:r>
              <a:rPr lang="en-US" sz="2400" dirty="0">
                <a:latin typeface="Tahoma" pitchFamily="34" charset="0"/>
              </a:rPr>
              <a:t>. 2nd Ed. Cambridge University Press, Cambridge, UK.</a:t>
            </a:r>
          </a:p>
          <a:p>
            <a:pPr lvl="1">
              <a:lnSpc>
                <a:spcPct val="90000"/>
              </a:lnSpc>
            </a:pPr>
            <a:endParaRPr lang="en-US" sz="2400" dirty="0">
              <a:latin typeface="Tahoma" pitchFamily="34" charset="0"/>
            </a:endParaRPr>
          </a:p>
          <a:p>
            <a:pPr marL="393192" lvl="1" indent="0">
              <a:lnSpc>
                <a:spcPct val="90000"/>
              </a:lnSpc>
              <a:buNone/>
            </a:pPr>
            <a:r>
              <a:rPr lang="en-US" sz="2400" dirty="0">
                <a:latin typeface="Tahoma" pitchFamily="34" charset="0"/>
              </a:rPr>
              <a:t>	</a:t>
            </a:r>
            <a:endParaRPr lang="en-US" sz="2800" dirty="0">
              <a:solidFill>
                <a:srgbClr val="F6F000"/>
              </a:solidFill>
              <a:latin typeface="Tahoma" pitchFamily="34" charset="0"/>
            </a:endParaRPr>
          </a:p>
        </p:txBody>
      </p:sp>
      <p:sp>
        <p:nvSpPr>
          <p:cNvPr id="9218" name="Rectangle 2"/>
          <p:cNvSpPr>
            <a:spLocks noGrp="1" noChangeArrowheads="1"/>
          </p:cNvSpPr>
          <p:nvPr>
            <p:ph type="title"/>
          </p:nvPr>
        </p:nvSpPr>
        <p:spPr>
          <a:xfrm>
            <a:off x="457200" y="0"/>
            <a:ext cx="8229600" cy="1143000"/>
          </a:xfrm>
        </p:spPr>
        <p:txBody>
          <a:bodyPr/>
          <a:lstStyle/>
          <a:p>
            <a:r>
              <a:rPr lang="en-US" b="1" dirty="0">
                <a:solidFill>
                  <a:srgbClr val="FF0000"/>
                </a:solidFill>
                <a:latin typeface="Tahoma" pitchFamily="34" charset="0"/>
              </a:rPr>
              <a:t>TEXTBOOK</a:t>
            </a:r>
          </a:p>
        </p:txBody>
      </p:sp>
    </p:spTree>
    <p:extLst>
      <p:ext uri="{BB962C8B-B14F-4D97-AF65-F5344CB8AC3E}">
        <p14:creationId xmlns:p14="http://schemas.microsoft.com/office/powerpoint/2010/main" val="1364889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457200" y="1295400"/>
            <a:ext cx="8229600" cy="5181600"/>
          </a:xfrm>
        </p:spPr>
        <p:txBody>
          <a:bodyPr>
            <a:normAutofit fontScale="92500" lnSpcReduction="20000"/>
          </a:bodyPr>
          <a:lstStyle/>
          <a:p>
            <a:r>
              <a:rPr lang="en-US" sz="2800" b="1" dirty="0">
                <a:solidFill>
                  <a:srgbClr val="00B050"/>
                </a:solidFill>
                <a:latin typeface="Tahoma" pitchFamily="34" charset="0"/>
              </a:rPr>
              <a:t>Other relevant material:</a:t>
            </a:r>
          </a:p>
          <a:p>
            <a:pPr lvl="1"/>
            <a:r>
              <a:rPr lang="en-US" sz="2400" dirty="0">
                <a:latin typeface="Tahoma" pitchFamily="34" charset="0"/>
              </a:rPr>
              <a:t>WHO (2015) </a:t>
            </a:r>
            <a:r>
              <a:rPr lang="en-US" sz="2400" b="1" dirty="0">
                <a:latin typeface="Tahoma" pitchFamily="34" charset="0"/>
              </a:rPr>
              <a:t>Global status report on road safety</a:t>
            </a:r>
            <a:r>
              <a:rPr lang="en-US" sz="2400" dirty="0">
                <a:latin typeface="Tahoma" pitchFamily="34" charset="0"/>
              </a:rPr>
              <a:t>. World Health Organization, Geneva. (http://www.who.int/violence_injury_prevention/road_safety_status/2015/en/)</a:t>
            </a:r>
          </a:p>
          <a:p>
            <a:pPr lvl="1"/>
            <a:r>
              <a:rPr lang="en-US" sz="2400" dirty="0" err="1">
                <a:latin typeface="Tahoma" pitchFamily="34" charset="0"/>
              </a:rPr>
              <a:t>Hauer</a:t>
            </a:r>
            <a:r>
              <a:rPr lang="en-US" sz="2400" dirty="0">
                <a:latin typeface="Tahoma" pitchFamily="34" charset="0"/>
              </a:rPr>
              <a:t>, E., (2015) </a:t>
            </a:r>
            <a:r>
              <a:rPr lang="en-US" sz="2400" b="1" dirty="0">
                <a:latin typeface="Tahoma" pitchFamily="34" charset="0"/>
              </a:rPr>
              <a:t>The art of regression modeling in road safety.</a:t>
            </a:r>
            <a:r>
              <a:rPr lang="en-US" sz="2400" dirty="0">
                <a:latin typeface="Tahoma" pitchFamily="34" charset="0"/>
              </a:rPr>
              <a:t> Springer, USA.</a:t>
            </a:r>
          </a:p>
          <a:p>
            <a:pPr lvl="1"/>
            <a:r>
              <a:rPr lang="en-US" sz="2400" dirty="0">
                <a:latin typeface="Tahoma" pitchFamily="34" charset="0"/>
              </a:rPr>
              <a:t>Cameron, A.C., and P.K. Trivedi (2013) </a:t>
            </a:r>
            <a:r>
              <a:rPr lang="en-US" sz="2400" b="1" dirty="0">
                <a:latin typeface="Tahoma" pitchFamily="34" charset="0"/>
              </a:rPr>
              <a:t>Regression Analysis of Count Data</a:t>
            </a:r>
            <a:r>
              <a:rPr lang="en-US" sz="2400" dirty="0">
                <a:latin typeface="Tahoma" pitchFamily="34" charset="0"/>
              </a:rPr>
              <a:t>. 2nd Ed., Cambridge University Press, Cambridge, U.K.</a:t>
            </a:r>
          </a:p>
          <a:p>
            <a:pPr lvl="1"/>
            <a:r>
              <a:rPr lang="en-US" sz="2400" dirty="0" err="1">
                <a:latin typeface="Tahoma" pitchFamily="34" charset="0"/>
              </a:rPr>
              <a:t>Elvik</a:t>
            </a:r>
            <a:r>
              <a:rPr lang="en-US" sz="2400" dirty="0">
                <a:latin typeface="Tahoma" pitchFamily="34" charset="0"/>
              </a:rPr>
              <a:t>, R. and T. </a:t>
            </a:r>
            <a:r>
              <a:rPr lang="en-US" sz="2400" dirty="0" err="1">
                <a:latin typeface="Tahoma" pitchFamily="34" charset="0"/>
              </a:rPr>
              <a:t>Vaa</a:t>
            </a:r>
            <a:r>
              <a:rPr lang="en-US" sz="2400" dirty="0">
                <a:latin typeface="Tahoma" pitchFamily="34" charset="0"/>
              </a:rPr>
              <a:t> (2009) </a:t>
            </a:r>
            <a:r>
              <a:rPr lang="en-US" sz="2400" b="1" dirty="0">
                <a:latin typeface="Tahoma" pitchFamily="34" charset="0"/>
              </a:rPr>
              <a:t>Handbook of Traffic Safety Countermeasures</a:t>
            </a:r>
            <a:r>
              <a:rPr lang="en-US" sz="2400" dirty="0">
                <a:latin typeface="Tahoma" pitchFamily="34" charset="0"/>
              </a:rPr>
              <a:t>. Elsevier Science. 2nd Ed., Amsterdam, The Netherlands.</a:t>
            </a:r>
          </a:p>
          <a:p>
            <a:pPr lvl="1"/>
            <a:r>
              <a:rPr lang="en-US" sz="2400" dirty="0">
                <a:latin typeface="Tahoma" pitchFamily="34" charset="0"/>
              </a:rPr>
              <a:t>WHO (2004) </a:t>
            </a:r>
            <a:r>
              <a:rPr lang="en-US" sz="2400" b="1" dirty="0">
                <a:latin typeface="Tahoma" pitchFamily="34" charset="0"/>
              </a:rPr>
              <a:t>World Report on Road Traffic Injury Prevention</a:t>
            </a:r>
            <a:r>
              <a:rPr lang="en-US" sz="2400" dirty="0">
                <a:latin typeface="Tahoma" pitchFamily="34" charset="0"/>
              </a:rPr>
              <a:t>. Eds. </a:t>
            </a:r>
            <a:r>
              <a:rPr lang="en-US" sz="2400" dirty="0" err="1">
                <a:latin typeface="Tahoma" pitchFamily="34" charset="0"/>
              </a:rPr>
              <a:t>Peden</a:t>
            </a:r>
            <a:r>
              <a:rPr lang="en-US" sz="2400" dirty="0">
                <a:latin typeface="Tahoma" pitchFamily="34" charset="0"/>
              </a:rPr>
              <a:t> et al. World Health Organization, Geneva. (https://www.who.int/violence_injury_prevention/publications/road_traffic/world_report/en/)</a:t>
            </a:r>
          </a:p>
        </p:txBody>
      </p:sp>
      <p:sp>
        <p:nvSpPr>
          <p:cNvPr id="10242" name="Rectangle 2"/>
          <p:cNvSpPr>
            <a:spLocks noGrp="1" noChangeArrowheads="1"/>
          </p:cNvSpPr>
          <p:nvPr>
            <p:ph type="title"/>
          </p:nvPr>
        </p:nvSpPr>
        <p:spPr/>
        <p:txBody>
          <a:bodyPr/>
          <a:lstStyle/>
          <a:p>
            <a:r>
              <a:rPr lang="en-US" b="1">
                <a:solidFill>
                  <a:srgbClr val="FF0000"/>
                </a:solidFill>
                <a:latin typeface="Tahoma" pitchFamily="34" charset="0"/>
              </a:rPr>
              <a:t>TEXTBOOK</a:t>
            </a:r>
          </a:p>
        </p:txBody>
      </p:sp>
    </p:spTree>
    <p:extLst>
      <p:ext uri="{BB962C8B-B14F-4D97-AF65-F5344CB8AC3E}">
        <p14:creationId xmlns:p14="http://schemas.microsoft.com/office/powerpoint/2010/main" val="1883486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r>
              <a:rPr lang="en-US" dirty="0">
                <a:latin typeface="Tahoma" pitchFamily="34" charset="0"/>
              </a:rPr>
              <a:t>Canvas</a:t>
            </a:r>
          </a:p>
          <a:p>
            <a:endParaRPr lang="en-US" dirty="0">
              <a:latin typeface="Tahoma" pitchFamily="34" charset="0"/>
            </a:endParaRPr>
          </a:p>
        </p:txBody>
      </p:sp>
      <p:sp>
        <p:nvSpPr>
          <p:cNvPr id="12290" name="Rectangle 2"/>
          <p:cNvSpPr>
            <a:spLocks noGrp="1" noChangeArrowheads="1"/>
          </p:cNvSpPr>
          <p:nvPr>
            <p:ph type="title"/>
          </p:nvPr>
        </p:nvSpPr>
        <p:spPr/>
        <p:txBody>
          <a:bodyPr/>
          <a:lstStyle/>
          <a:p>
            <a:r>
              <a:rPr lang="en-US" dirty="0">
                <a:solidFill>
                  <a:srgbClr val="FF0000"/>
                </a:solidFill>
                <a:latin typeface="Tahoma" pitchFamily="34" charset="0"/>
              </a:rPr>
              <a:t>ACCESS TO MATERIAL</a:t>
            </a:r>
            <a:endParaRPr lang="en-US" b="1" dirty="0">
              <a:solidFill>
                <a:srgbClr val="FF0000"/>
              </a:solidFill>
              <a:latin typeface="Tahoma" pitchFamily="34" charset="0"/>
            </a:endParaRPr>
          </a:p>
        </p:txBody>
      </p:sp>
    </p:spTree>
    <p:extLst>
      <p:ext uri="{BB962C8B-B14F-4D97-AF65-F5344CB8AC3E}">
        <p14:creationId xmlns:p14="http://schemas.microsoft.com/office/powerpoint/2010/main" val="3596155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r>
              <a:rPr lang="en-US" dirty="0">
                <a:latin typeface="Tahoma" pitchFamily="34" charset="0"/>
              </a:rPr>
              <a:t>Assignments: 40% (6-8)</a:t>
            </a:r>
          </a:p>
          <a:p>
            <a:r>
              <a:rPr lang="en-US" dirty="0">
                <a:latin typeface="Tahoma" pitchFamily="34" charset="0"/>
              </a:rPr>
              <a:t>Term Paper: 40% (due Dec. 5</a:t>
            </a:r>
            <a:r>
              <a:rPr lang="en-US" baseline="30000" dirty="0">
                <a:latin typeface="Tahoma" pitchFamily="34" charset="0"/>
              </a:rPr>
              <a:t>th</a:t>
            </a:r>
            <a:r>
              <a:rPr lang="en-US" dirty="0">
                <a:latin typeface="Tahoma" pitchFamily="34" charset="0"/>
              </a:rPr>
              <a:t>, 2023; presentation on Dec. 1</a:t>
            </a:r>
            <a:r>
              <a:rPr lang="en-US" baseline="30000" dirty="0">
                <a:latin typeface="Tahoma" pitchFamily="34" charset="0"/>
              </a:rPr>
              <a:t>st</a:t>
            </a:r>
            <a:r>
              <a:rPr lang="en-US" dirty="0">
                <a:latin typeface="Tahoma" pitchFamily="34" charset="0"/>
              </a:rPr>
              <a:t>)</a:t>
            </a:r>
          </a:p>
          <a:p>
            <a:r>
              <a:rPr lang="en-US" dirty="0">
                <a:latin typeface="Tahoma" pitchFamily="34" charset="0"/>
              </a:rPr>
              <a:t>Class Participation: 20%</a:t>
            </a:r>
          </a:p>
          <a:p>
            <a:r>
              <a:rPr lang="en-US" dirty="0">
                <a:latin typeface="Tahoma" pitchFamily="34" charset="0"/>
              </a:rPr>
              <a:t>Grading Scheme:</a:t>
            </a:r>
          </a:p>
          <a:p>
            <a:pPr lvl="1"/>
            <a:r>
              <a:rPr lang="en-US" dirty="0">
                <a:latin typeface="Tahoma" pitchFamily="34" charset="0"/>
              </a:rPr>
              <a:t>A = 90% and above, B = 80 to 89%, C = 70 to 79%, D = 60 to 69%, F = below 60%</a:t>
            </a:r>
          </a:p>
          <a:p>
            <a:endParaRPr lang="en-US" dirty="0">
              <a:latin typeface="Tahoma" pitchFamily="34" charset="0"/>
            </a:endParaRPr>
          </a:p>
        </p:txBody>
      </p:sp>
      <p:sp>
        <p:nvSpPr>
          <p:cNvPr id="12290" name="Rectangle 2"/>
          <p:cNvSpPr>
            <a:spLocks noGrp="1" noChangeArrowheads="1"/>
          </p:cNvSpPr>
          <p:nvPr>
            <p:ph type="title"/>
          </p:nvPr>
        </p:nvSpPr>
        <p:spPr/>
        <p:txBody>
          <a:bodyPr/>
          <a:lstStyle/>
          <a:p>
            <a:r>
              <a:rPr lang="en-US" b="1">
                <a:solidFill>
                  <a:srgbClr val="FF0000"/>
                </a:solidFill>
                <a:latin typeface="Tahoma" pitchFamily="34" charset="0"/>
              </a:rPr>
              <a:t>GRADING</a:t>
            </a:r>
          </a:p>
        </p:txBody>
      </p:sp>
    </p:spTree>
    <p:extLst>
      <p:ext uri="{BB962C8B-B14F-4D97-AF65-F5344CB8AC3E}">
        <p14:creationId xmlns:p14="http://schemas.microsoft.com/office/powerpoint/2010/main" val="609464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990600"/>
            <a:ext cx="8458200" cy="5638800"/>
          </a:xfrm>
        </p:spPr>
        <p:txBody>
          <a:bodyPr>
            <a:normAutofit fontScale="92500" lnSpcReduction="20000"/>
          </a:bodyPr>
          <a:lstStyle/>
          <a:p>
            <a:r>
              <a:rPr lang="en-US" dirty="0">
                <a:latin typeface="Tahoma" pitchFamily="34" charset="0"/>
              </a:rPr>
              <a:t>Introduction: Traffic Safety Definition and Global Impacts of Traffic-Related Injuries (1 lecture)</a:t>
            </a:r>
          </a:p>
          <a:p>
            <a:r>
              <a:rPr lang="en-US" dirty="0">
                <a:latin typeface="Tahoma" pitchFamily="34" charset="0"/>
              </a:rPr>
              <a:t>Human Factors in Traffic Safety (1 lecture)</a:t>
            </a:r>
          </a:p>
          <a:p>
            <a:r>
              <a:rPr lang="en-US" dirty="0">
                <a:latin typeface="Tahoma" pitchFamily="34" charset="0"/>
              </a:rPr>
              <a:t>Economic Costs of Crashes and Value of Life (1 lecture)</a:t>
            </a:r>
          </a:p>
          <a:p>
            <a:r>
              <a:rPr lang="en-US" dirty="0">
                <a:latin typeface="Tahoma" pitchFamily="34" charset="0"/>
              </a:rPr>
              <a:t>Crash Data Collection and Database Management (1 lecture)</a:t>
            </a:r>
          </a:p>
          <a:p>
            <a:r>
              <a:rPr lang="en-US" dirty="0">
                <a:latin typeface="Tahoma" pitchFamily="34" charset="0"/>
              </a:rPr>
              <a:t>Elements of Statistics and Crash Count Distributions (1 lecture)</a:t>
            </a:r>
          </a:p>
          <a:p>
            <a:r>
              <a:rPr lang="en-US" dirty="0">
                <a:latin typeface="Tahoma" pitchFamily="34" charset="0"/>
              </a:rPr>
              <a:t>Exploratory Analysis of Crash Data (1 lecture)</a:t>
            </a:r>
          </a:p>
          <a:p>
            <a:r>
              <a:rPr lang="en-US" dirty="0">
                <a:latin typeface="Tahoma" pitchFamily="34" charset="0"/>
              </a:rPr>
              <a:t>Regression Analysis of Count Data and Development of Statistical Models (3 lectures)</a:t>
            </a:r>
          </a:p>
          <a:p>
            <a:r>
              <a:rPr lang="en-US" dirty="0">
                <a:latin typeface="Tahoma" pitchFamily="34" charset="0"/>
              </a:rPr>
              <a:t>Before-After Studies (2 lectures)</a:t>
            </a:r>
          </a:p>
          <a:p>
            <a:r>
              <a:rPr lang="en-US" dirty="0">
                <a:latin typeface="Tahoma" pitchFamily="34" charset="0"/>
              </a:rPr>
              <a:t>Network Screening and Diagnosis (Identification of Hazardous Sites) (1 lecture)</a:t>
            </a:r>
          </a:p>
          <a:p>
            <a:r>
              <a:rPr lang="en-US" dirty="0">
                <a:latin typeface="Tahoma" pitchFamily="34" charset="0"/>
              </a:rPr>
              <a:t>Study Design (1 lecture)</a:t>
            </a:r>
          </a:p>
          <a:p>
            <a:r>
              <a:rPr lang="en-US" dirty="0">
                <a:latin typeface="Tahoma" pitchFamily="34" charset="0"/>
              </a:rPr>
              <a:t>Crash Modification Factors &amp; HSM (Only if time permits)</a:t>
            </a:r>
          </a:p>
        </p:txBody>
      </p:sp>
      <p:sp>
        <p:nvSpPr>
          <p:cNvPr id="12290" name="Rectangle 2"/>
          <p:cNvSpPr>
            <a:spLocks noGrp="1" noChangeArrowheads="1"/>
          </p:cNvSpPr>
          <p:nvPr>
            <p:ph type="title"/>
          </p:nvPr>
        </p:nvSpPr>
        <p:spPr>
          <a:xfrm>
            <a:off x="457200" y="0"/>
            <a:ext cx="8229600" cy="1143000"/>
          </a:xfrm>
        </p:spPr>
        <p:txBody>
          <a:bodyPr/>
          <a:lstStyle/>
          <a:p>
            <a:r>
              <a:rPr lang="en-US" b="1" dirty="0">
                <a:solidFill>
                  <a:srgbClr val="FF0000"/>
                </a:solidFill>
                <a:latin typeface="Tahoma" pitchFamily="34" charset="0"/>
              </a:rPr>
              <a:t>TOPICS COVERED</a:t>
            </a:r>
          </a:p>
        </p:txBody>
      </p:sp>
    </p:spTree>
    <p:extLst>
      <p:ext uri="{BB962C8B-B14F-4D97-AF65-F5344CB8AC3E}">
        <p14:creationId xmlns:p14="http://schemas.microsoft.com/office/powerpoint/2010/main" val="2571254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ctrTitle"/>
          </p:nvPr>
        </p:nvSpPr>
        <p:spPr/>
        <p:txBody>
          <a:bodyPr/>
          <a:lstStyle/>
          <a:p>
            <a:pPr eaLnBrk="1" hangingPunct="1">
              <a:defRPr/>
            </a:pPr>
            <a:r>
              <a:rPr lang="en-US" b="1" dirty="0">
                <a:solidFill>
                  <a:srgbClr val="FF0000"/>
                </a:solidFill>
              </a:rPr>
              <a:t>What is safety?</a:t>
            </a:r>
          </a:p>
        </p:txBody>
      </p:sp>
      <p:sp>
        <p:nvSpPr>
          <p:cNvPr id="22533" name="Rectangle 5"/>
          <p:cNvSpPr>
            <a:spLocks noGrp="1" noChangeArrowheads="1"/>
          </p:cNvSpPr>
          <p:nvPr>
            <p:ph type="subTitle" idx="1"/>
          </p:nvPr>
        </p:nvSpPr>
        <p:spPr/>
        <p:txBody>
          <a:bodyPr/>
          <a:lstStyle/>
          <a:p>
            <a:pPr eaLnBrk="1" hangingPunct="1">
              <a:defRPr/>
            </a:pPr>
            <a:r>
              <a:rPr lang="en-US" dirty="0"/>
              <a:t>Fall 2023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9D0586-A73D-476C-A8C7-9C9985D25D47}"/>
              </a:ext>
            </a:extLst>
          </p:cNvPr>
          <p:cNvSpPr>
            <a:spLocks noGrp="1"/>
          </p:cNvSpPr>
          <p:nvPr>
            <p:ph idx="1"/>
          </p:nvPr>
        </p:nvSpPr>
        <p:spPr/>
        <p:txBody>
          <a:bodyPr>
            <a:normAutofit fontScale="85000" lnSpcReduction="20000"/>
          </a:bodyPr>
          <a:lstStyle/>
          <a:p>
            <a:r>
              <a:rPr lang="en-US" dirty="0"/>
              <a:t>Significant global issue both in terms of morbidity and economic losses (discussed in greater details next week).</a:t>
            </a:r>
          </a:p>
          <a:p>
            <a:r>
              <a:rPr lang="en-US" dirty="0"/>
              <a:t>Main goal consists of reducing the number and severity associated with crashes (vehicles, pedestrians and bicyclists). (</a:t>
            </a:r>
            <a:r>
              <a:rPr lang="en-US" dirty="0">
                <a:solidFill>
                  <a:srgbClr val="0070C0"/>
                </a:solidFill>
              </a:rPr>
              <a:t>Civil engineers focus on the design and operation of highways and its effects on safety</a:t>
            </a:r>
            <a:r>
              <a:rPr lang="en-US" dirty="0"/>
              <a:t>)</a:t>
            </a:r>
          </a:p>
          <a:p>
            <a:r>
              <a:rPr lang="en-US" dirty="0"/>
              <a:t>Was not a hot topic (research wise) until the early to mid-90s. (Few researchers)</a:t>
            </a:r>
          </a:p>
          <a:p>
            <a:r>
              <a:rPr lang="en-US" dirty="0"/>
              <a:t>Now, a lot of funding, research and application of methods are devoted to highway safety. (Lots </a:t>
            </a:r>
            <a:r>
              <a:rPr lang="en-US"/>
              <a:t>of researchers)</a:t>
            </a:r>
            <a:endParaRPr lang="en-US" dirty="0"/>
          </a:p>
          <a:p>
            <a:r>
              <a:rPr lang="en-US" dirty="0"/>
              <a:t>Vision-Zero/Safe Systems</a:t>
            </a:r>
          </a:p>
          <a:p>
            <a:endParaRPr lang="en-US" dirty="0"/>
          </a:p>
        </p:txBody>
      </p:sp>
      <p:sp>
        <p:nvSpPr>
          <p:cNvPr id="3" name="Title 2">
            <a:extLst>
              <a:ext uri="{FF2B5EF4-FFF2-40B4-BE49-F238E27FC236}">
                <a16:creationId xmlns:a16="http://schemas.microsoft.com/office/drawing/2014/main" id="{878BD372-3E94-4F17-AB7F-F60071B14946}"/>
              </a:ext>
            </a:extLst>
          </p:cNvPr>
          <p:cNvSpPr>
            <a:spLocks noGrp="1"/>
          </p:cNvSpPr>
          <p:nvPr>
            <p:ph type="title"/>
          </p:nvPr>
        </p:nvSpPr>
        <p:spPr/>
        <p:txBody>
          <a:bodyPr/>
          <a:lstStyle/>
          <a:p>
            <a:r>
              <a:rPr lang="en-US" dirty="0">
                <a:solidFill>
                  <a:srgbClr val="0070C0"/>
                </a:solidFill>
              </a:rPr>
              <a:t>Highway Safety</a:t>
            </a:r>
          </a:p>
        </p:txBody>
      </p:sp>
    </p:spTree>
    <p:extLst>
      <p:ext uri="{BB962C8B-B14F-4D97-AF65-F5344CB8AC3E}">
        <p14:creationId xmlns:p14="http://schemas.microsoft.com/office/powerpoint/2010/main" val="1156226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01.jpg"/>
          <p:cNvPicPr>
            <a:picLocks noChangeAspect="1"/>
          </p:cNvPicPr>
          <p:nvPr/>
        </p:nvPicPr>
        <p:blipFill>
          <a:blip r:embed="rId2" cstate="print"/>
          <a:stretch>
            <a:fillRect/>
          </a:stretch>
        </p:blipFill>
        <p:spPr>
          <a:xfrm>
            <a:off x="1371600" y="228600"/>
            <a:ext cx="6400800" cy="6192253"/>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679</TotalTime>
  <Words>903</Words>
  <Application>Microsoft Office PowerPoint</Application>
  <PresentationFormat>On-screen Show (4:3)</PresentationFormat>
  <Paragraphs>70</Paragraphs>
  <Slides>14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Lucida Sans Unicode</vt:lpstr>
      <vt:lpstr>Tahoma</vt:lpstr>
      <vt:lpstr>Verdana</vt:lpstr>
      <vt:lpstr>Wingdings 2</vt:lpstr>
      <vt:lpstr>Wingdings 3</vt:lpstr>
      <vt:lpstr>Concourse</vt:lpstr>
      <vt:lpstr>CVEN 626 HIGHWAY SAFETY</vt:lpstr>
      <vt:lpstr>TEXTBOOK</vt:lpstr>
      <vt:lpstr>TEXTBOOK</vt:lpstr>
      <vt:lpstr>ACCESS TO MATERIAL</vt:lpstr>
      <vt:lpstr>GRADING</vt:lpstr>
      <vt:lpstr>TOPICS COVERED</vt:lpstr>
      <vt:lpstr>What is safety?</vt:lpstr>
      <vt:lpstr>Highway Safety</vt:lpstr>
      <vt:lpstr>PowerPoint Presentation</vt:lpstr>
      <vt:lpstr>PowerPoint Presentation</vt:lpstr>
      <vt:lpstr>PowerPoint Presentation</vt:lpstr>
      <vt:lpstr>PowerPoint Presentation</vt:lpstr>
      <vt:lpstr>PowerPoint Presentation</vt:lpstr>
      <vt:lpstr>PowerPoint Presentation</vt:lpstr>
    </vt:vector>
  </TitlesOfParts>
  <Company>Civil Engineering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safety?</dc:title>
  <dc:creator>dlord</dc:creator>
  <cp:lastModifiedBy>Lord, Dominique</cp:lastModifiedBy>
  <cp:revision>30</cp:revision>
  <dcterms:created xsi:type="dcterms:W3CDTF">2010-09-02T16:26:01Z</dcterms:created>
  <dcterms:modified xsi:type="dcterms:W3CDTF">2023-08-25T17:16:22Z</dcterms:modified>
</cp:coreProperties>
</file>